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notesSlides/notesSlide6.xml" ContentType="application/vnd.openxmlformats-officedocument.presentationml.notesSlide+xml"/>
  <Override PartName="/ppt/ink/ink8.xml" ContentType="application/inkml+xml"/>
  <Override PartName="/ppt/notesSlides/notesSlide7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58.xml" ContentType="application/inkml+xml"/>
  <Override PartName="/ppt/ink/ink59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60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6"/>
  </p:notesMasterIdLst>
  <p:handoutMasterIdLst>
    <p:handoutMasterId r:id="rId47"/>
  </p:handoutMasterIdLst>
  <p:sldIdLst>
    <p:sldId id="335" r:id="rId2"/>
    <p:sldId id="257" r:id="rId3"/>
    <p:sldId id="437" r:id="rId4"/>
    <p:sldId id="438" r:id="rId5"/>
    <p:sldId id="439" r:id="rId6"/>
    <p:sldId id="261" r:id="rId7"/>
    <p:sldId id="262" r:id="rId8"/>
    <p:sldId id="265" r:id="rId9"/>
    <p:sldId id="429" r:id="rId10"/>
    <p:sldId id="426" r:id="rId11"/>
    <p:sldId id="263" r:id="rId12"/>
    <p:sldId id="264" r:id="rId13"/>
    <p:sldId id="322" r:id="rId14"/>
    <p:sldId id="266" r:id="rId15"/>
    <p:sldId id="415" r:id="rId16"/>
    <p:sldId id="323" r:id="rId17"/>
    <p:sldId id="424" r:id="rId18"/>
    <p:sldId id="425" r:id="rId19"/>
    <p:sldId id="398" r:id="rId20"/>
    <p:sldId id="419" r:id="rId21"/>
    <p:sldId id="421" r:id="rId22"/>
    <p:sldId id="417" r:id="rId23"/>
    <p:sldId id="440" r:id="rId24"/>
    <p:sldId id="268" r:id="rId25"/>
    <p:sldId id="269" r:id="rId26"/>
    <p:sldId id="270" r:id="rId27"/>
    <p:sldId id="271" r:id="rId28"/>
    <p:sldId id="414" r:id="rId29"/>
    <p:sldId id="275" r:id="rId30"/>
    <p:sldId id="327" r:id="rId31"/>
    <p:sldId id="273" r:id="rId32"/>
    <p:sldId id="441" r:id="rId33"/>
    <p:sldId id="329" r:id="rId34"/>
    <p:sldId id="330" r:id="rId35"/>
    <p:sldId id="435" r:id="rId36"/>
    <p:sldId id="436" r:id="rId37"/>
    <p:sldId id="331" r:id="rId38"/>
    <p:sldId id="332" r:id="rId39"/>
    <p:sldId id="420" r:id="rId40"/>
    <p:sldId id="325" r:id="rId41"/>
    <p:sldId id="418" r:id="rId42"/>
    <p:sldId id="277" r:id="rId43"/>
    <p:sldId id="430" r:id="rId44"/>
    <p:sldId id="431" r:id="rId45"/>
  </p:sldIdLst>
  <p:sldSz cx="9144000" cy="6858000" type="screen4x3"/>
  <p:notesSz cx="6997700" cy="9283700"/>
  <p:custShowLst>
    <p:custShow name="Custom Show 1" id="0">
      <p:sldLst>
        <p:sld r:id="rId2"/>
        <p:sld r:id="rId3"/>
        <p:sld r:id="rId7"/>
        <p:sld r:id="rId8"/>
        <p:sld r:id="rId12"/>
        <p:sld r:id="rId13"/>
        <p:sld r:id="rId14"/>
        <p:sld r:id="rId9"/>
        <p:sld r:id="rId15"/>
        <p:sld r:id="rId17"/>
        <p:sld r:id="rId20"/>
        <p:sld r:id="rId25"/>
        <p:sld r:id="rId26"/>
        <p:sld r:id="rId27"/>
        <p:sld r:id="rId28"/>
        <p:sld r:id="rId32"/>
        <p:sld r:id="rId30"/>
        <p:sld r:id="rId31"/>
        <p:sld r:id="rId34"/>
        <p:sld r:id="rId35"/>
        <p:sld r:id="rId38"/>
        <p:sld r:id="rId39"/>
        <p:sld r:id="rId43"/>
      </p:sldLst>
    </p:custShow>
  </p:custShow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7">
          <p15:clr>
            <a:srgbClr val="A4A3A4"/>
          </p15:clr>
        </p15:guide>
        <p15:guide id="2" pos="5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53" autoAdjust="0"/>
    <p:restoredTop sz="74623" autoAdjust="0"/>
  </p:normalViewPr>
  <p:slideViewPr>
    <p:cSldViewPr snapToGrid="0">
      <p:cViewPr varScale="1">
        <p:scale>
          <a:sx n="64" d="100"/>
          <a:sy n="64" d="100"/>
        </p:scale>
        <p:origin x="1800" y="58"/>
      </p:cViewPr>
      <p:guideLst>
        <p:guide orient="horz" pos="707"/>
        <p:guide pos="5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05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>
            <a:extLst>
              <a:ext uri="{FF2B5EF4-FFF2-40B4-BE49-F238E27FC236}">
                <a16:creationId xmlns:a16="http://schemas.microsoft.com/office/drawing/2014/main" id="{C6EF5354-BFFB-44DF-8FA7-1A088153BD8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t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7267" name="Rectangle 3">
            <a:extLst>
              <a:ext uri="{FF2B5EF4-FFF2-40B4-BE49-F238E27FC236}">
                <a16:creationId xmlns:a16="http://schemas.microsoft.com/office/drawing/2014/main" id="{5BBF6CF9-ADFE-4F6E-89A0-8CB582D8FFC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7268" name="Rectangle 4">
            <a:extLst>
              <a:ext uri="{FF2B5EF4-FFF2-40B4-BE49-F238E27FC236}">
                <a16:creationId xmlns:a16="http://schemas.microsoft.com/office/drawing/2014/main" id="{8C120FC7-7BCE-4696-BB5D-C087861E4B4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b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7269" name="Rectangle 5">
            <a:extLst>
              <a:ext uri="{FF2B5EF4-FFF2-40B4-BE49-F238E27FC236}">
                <a16:creationId xmlns:a16="http://schemas.microsoft.com/office/drawing/2014/main" id="{6735A123-7D3E-455E-AB82-1C3749BB052A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/>
            </a:lvl1pPr>
          </a:lstStyle>
          <a:p>
            <a:pPr>
              <a:defRPr/>
            </a:pPr>
            <a:fld id="{A8B4C920-550B-4EA7-9CB5-2D8883A273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23:39:4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53 9592,'0'0'1736,"-5"0"-1454,-14 3-116,5-3-40,5 0-35,8 0-83,0-1 1,0 1-1,-1-1 1,1 1-1,0-1 1,0 0-1,0 1 1,0-1-1,1 0 0,-1 0 1,0 0-1,0 0 1,0 0-1,1 0 1,-1 0-1,0 0 1,1 0-1,-1 0 0,1 0 1,-1 0-1,1 0 1,0 0-1,-1-1 1,1 1-1,0 0 1,0 0-1,0 0 0,0-1 1,0 1-1,0 0 1,0 0-1,1-2 1,2-8-1457,0 0-5832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9:18:14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14792,'0'0'0,"3"10"0,4 18 0,6 4 56,6 1-56,-4-2 56,-11-5-56,-1-6 16,4-1-16,2 3 24,1 6-24,-1-2-96,-2-7 96,-4-6-88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9:18:15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0 9144,'0'0'0,"1"12"0,3 19 0,2 4-8,-9-6 8,3-10 0,5-6 0,-1 1-6376</inkml:trace>
  <inkml:trace contextRef="#ctx0" brushRef="#br0" timeOffset="1">180 254 8968,'0'0'0,"-19"15"0,8-7 32,8 2 24</inkml:trace>
  <inkml:trace contextRef="#ctx0" brushRef="#br0" timeOffset="2">1 763 13984,'0'0'0,"8"8"0,7-5 0,3-17 0,2-2 0,3 4 0,4-7-40,-1-14 40,2 1-32,5 2 32,1 3-9960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4T22:47:46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525 773 9592,'-6'11'0,"4"-8"1,0 0-1,0 1 1,1-1 0,-1 1 0,1 0 0,0-1 0,0 1-1,0 0 1,1 0 0,-1 0 0,1-1 0,0 9-1,-2-10 23,-6 0 36,6-1 114,2-1-108,0 0 0,0 1 1,0-1-1,-1 0 0,1 0 0,0 1 1,-1-1-1,1 0 0,0 0 0,0 1 1,-1-1-1,1 0 0,0 0 0,-1 0 1,1 1-1,0-1 0,-1 0 0,1 0 0,-1 0 1,1 0-1,0 0 0,-1 0 0,1 0 1,0 0-1,-1 0 0,0 0 0,1-7 105,-1 1 0,0-1 1,0 1-1,0-1 0,-1 1 0,0-1 0,-5-8 0,3 5 171,0-1 1,0 0-1,1 1 1,1-1-1,0 0 0,0 0 1,1-23-1,2 29-156,-1 3-152,0 1 0,0-1 0,1 1 0,-1-1 0,0 1 0,0-1 0,0 1 0,0-1 0,-1 1 0,1 0 0,0-1-1,-1 1 1,1-1 0,-1 1 0,1 0 0,-1-1 0,0 1 0,1 0 0,-1-1 0,0 1 0,0 0 0,-1-2 0,-5-6 195,1-1-1,0 1 1,1-1 0,0-1-1,0 1 1,1-1 0,-5-20 0,3-3 116,-3-43 0,6 42-124,-9-38 0,11 63-156,-1 0-1,2 0 1,0-20-1,-3-26 121,-2 11 17,5 44-190,1 0 1,-1 0-1,0 0 0,0 0 1,-1-1-1,1 1 0,0 0 1,0 0-1,0 0 0,-1 0 0,1 0 1,-1 0-1,1 0 0,-1 0 1,1 0-1,-1 1 0,1-1 1,-1 0-1,0 0 0,1 0 1,-1 1-1,0-1 0,0 0 0,-1 0 1,-1-2 25,0-4-1,1 1-1,-1-1 1,2 0 0,-1 0-1,1 0 1,0 0-1,0 0 1,1 0 0,0 0-1,1-9 1,-2 4 95,-7 13 17,8-1-141,-1 0 1,0 0-1,1 0 1,-1 0-1,0 0 0,1 0 1,-1 1-1,0-1 1,1-1-1,-1 1 1,0 0-1,1 0 1,-1 0-1,0 0 1,1 0-1,-1-1 1,1 1-1,-1 0 0,0 0 1,1-1-1,-1 1 1,1-1-1,-1 1 1,1 0-1,-1-1 1,1 1-1,-1-1 1,1 1-1,-1-2 1,0 1 18,-55-8 196,38 4-160,0 1 1,1 1-1,-1 0 1,-1 2-1,1 0 1,-18 1-1,26 1-30,-2 1 1,11-2-30,0 0-1,0 0 0,0 0 0,-1 1 1,1-1-1,0 0 0,0 1 0,0-1 1,0 1-1,0-1 0,0 1 1,0 0-1,0-1 0,0 1 0,0 0 1,0 0-1,0 0 0,0 0 0,1 0 1,-1-1-1,0 1 0,1 1 1,-2 0-1,-1 4 5,-3 2-2,0 1 1,1 0 0,1 1-1,0-1 1,0 1 0,1 0-1,0 0 1,0 0 0,1 0-1,1 0 1,-2 18 0,6 8 0,-1 12-4,-1-11 4,0-32-6,-1-1 0,1 1 0,-1 0 0,0 0 0,-1 0 0,1 0 0,-1-1 0,0 1 0,-2 8 0,2-10-11,0 1 0,0 0 0,0 0-1,1 0 1,0-1 0,-1 1-1,2 0 1,-1 0 0,0 0 0,2 5-1,-2-7-62,0-2 44,0 0-1,-1 1 1,1-1 0,0 1 0,0-1 0,0 0 0,0 1 0,-1-1 0,1 1 0,0-1-1,0 0 1,0 1 0,0-1 0,0 1 0,0-1 0,0 0 0,0 1 0,0-1 0,0 1-1,0-1 1,0 1 0,1-1 0,-1 1 0,2 0-163,1 1 1,-1-1-1,1 0 1,0 0-1,-1 0 0,1-1 1,0 1-1,0-1 1,-1 1-1,1-1 1,0 0-1,0 0 0,0 0 1,0 0-1,-1-1 1,1 1-1,3-2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4T22:47:47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13 9504,'0'0'0,"1"-12"200</inkml:trace>
  <inkml:trace contextRef="#ctx0" brushRef="#br0" timeOffset="1">240 43 11296,'-10'22'77,"-1"0"0,-17 27 0,-3 4 76,-1 2 324,14-24 573,1 1 1,-13 34-1,25-46 537,6-18-1225,6-1-122</inkml:trace>
  <inkml:trace contextRef="#ctx0" brushRef="#br0" timeOffset="2">26 421 14168,'-1'14'230,"-1"-1"0,0 1 0,-6 22 0,5-28-63,1 0 0,0 1 1,0-1-1,1 1 0,0-1 1,0 1-1,1 0 0,0-1 1,0 1-1,1-1 0,4 15 0,-4-20-56,0 0-1,1-1 1,-1 1-1,1 0 0,0-1 1,0 1-1,0-1 1,4 4-1,-3-4-58,-1 0 0,0 0-1,-1 0 1,1 1 0,0-1 0,-1 0 0,1 1 0,-1-1 0,2 5-1,1 1 399,3-7-28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0:05:5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249 453 10488,'0'0'1548,"-4"2"-359,-13 5-688,0 0 1,0-1-1,0-1 1,-1-1-1,1-1 1,-1 0-1,-19 0 1,30-3-462,0 0 80,0 0-1,0 1 1,0 0-1,0 0 1,1 1-1,-1 0 0,-7 2 1,7-1 50,4-1-14,-3-1-6,4 0 846,48 21-672,7-19-102,-50-5-204,1 1 0,-1 0-1,0-1 1,0 1 0,0-1 0,0 0-1,4-3 1,-3 2-10,3-2 3,-1 0 1,0-1 0,0 0-1,0 0 1,-1 0 0,0-1 0,0 0-1,0 0 1,-1 0 0,0 0-1,-1-1 1,3-8 0,10-15 52,-15 28-61,0 1 0,0-1 0,0 1 0,0 0 0,0-1 0,-1 1 0,1 0 0,-1-1-1,1 1 1,-1 0 0,0-1 0,0 1 0,0-1 0,-1-3 0,1 2 2,0 2 8,25-13 33,-15 11-30,0 0 0,1 0 0,-1 2 0,1-1 0,-1 1 0,1 1 0,11-1 0,-6 1 14,-1-1 0,24-7 0,-10 1 25,-18 5-37,-1 1 1,0-2-1,0 0 0,0 0 0,0 0 0,-1-1 0,14-10 0,84-59 149,10-9-8,-76 54-70,-33 25-66,-1-1 0,1 0 0,-1 0 1,0-1-1,-1 0 0,1 0 0,5-8 0,-2 3 95,-1 13 12,-8-1 56,-4 0-179,-1 0 0,1 1 0,-1-1 0,1 1 1,-1-1-1,1 1 0,0 0 0,0 0 0,-3 3 0,-4 2 4,-17 11 12,-43 35 0,68-52-23,1 0 0,-1 1 1,1-1-1,-1 0 1,1 0-1,0 1 1,0-1-1,0 1 0,0-1 1,0 1-1,0-1 1,0 1-1,0 0 0,0-1 1,0 4-1,-2 2 2,0 2 3,2 2-2,2 0 2,-1-10-5,0-1 0,-1 1 0,1-1 0,0 1 0,0-1 0,0 1 0,0-1 0,0 1 0,0-1 0,0 1 0,1-1 0,-1 1 0,0-1 0,0 0 0,0 1 0,0-1 0,1 1 0,-1-1 1,0 1-1,0-1 0,1 0 0,-1 1 0,0-1 0,1 1 0,-1-1 0,0 0 0,1 1 0,-1-1 0,1 0 0,-1 0 0,1 1 0,-1-1 0,0 0 0,1 0 0,-1 0 0,1 0 0,-1 1 0,1-1 0,-1 0 0,1 0 0,-1 0 0,1 0 0,-1 0 0,1 0 0,0 0 0,3 2-3,22 12-2706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0:07:18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1 870 19095,'0'0'0,"8"-2"0,12-7 0,9-7 568,10-4-568,23-6 568,38-10-568,12-12 768,-4-16-768,11-16 776,28-18-776,20-35 88,16-34-88,0-3-15919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0:07:23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19183,'0'0'0,"2"29"0,7 48 0,5 5 608,-2-18-608,2-6 616,-6 0-616,2 8 712,1 6-712,-3 0 720,-1-8-720,0-5 64,0-8-64,-4-7 64,-9-4-64,2 0-15999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0:07:24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1457 0 17751,'2'23'47,"2"8"334,-2-1 0,-1 1 0,-1 0 0,-1-1 1,-7 35-1,4-48-111,0 1 1,-1-1 0,0 0-1,-2-1 1,0 1 0,-15 24-1,-9 17 320,21-38-392,-1 0 0,-18 24 0,-32 31 269,58-71-442,0 0 0,0 1 0,1-1 0,-1 1 0,1 0 0,-2 6 0,2-6-10,1-1 0,-1 1-1,0-1 1,0 0 0,-1 0 0,1 0-1,-7 7 1,6-7 5,0 0 0,1 0 0,-1 0 0,1 0 0,0 0 0,0 1 0,0 0 0,0-1 0,1 1 0,0 0 0,0-1 0,0 6 0,-5 15 28,1-13-6,-4-3 10,8-7-43,0 0 1,0 0 0,1 1 0,-1-1 0,1 0 0,-1 0 0,1 1 0,0-1-1,0 0 1,0 1 0,0-1 0,0 0 0,0 0 0,2 4 0,-2-3-5,1 4 4,-1-4-2,0 5-4,3 51 3,-1-3-14,-2-53 8,0 0-1,1 0 0,-1 1 1,0-1-1,1 0 0,0 0 1,2 5-1,2 19-20,-7-19 7,2-7-2,-15-22-29,-171-306 57,78 138 63,68 121-9,35 61-47,0 1 0,0-1 0,-1 1 0,1 0 0,-1 0 0,0 1 0,-1 0 0,0 0 0,1 0 0,-2 1 0,1 0 1,0 0-1,-1 1 0,-13-4 0,14 5-1,0 1 1,0 1-1,0-1 1,0 1-1,0 0 1,0 1 0,0 0-1,0 0 1,0 0-1,-13 5 1,2 0 20,0 1 0,-29 17 0,0-4 44,38-17-68,1 0 1,-1 0-1,1 1 1,0 1-1,0-1 1,1 1-1,-11 8 1,-57 55 131,44-41-62,0 1 0,-52 64 0,74-81-68,-1-1 0,0 0 0,-21 16 0,18-15 4,0 0 0,-16 18 0,-1-6 16,27-21-32,-1 0 1,0 1-1,1-1 1,0 1-1,0 0 1,0 0-1,0 0 1,-5 6 0,6-5 1,1-2-2,0 0 0,0 0-1,-1 0 1,1 0-1,0-1 1,-1 1-1,1 0 1,-1-1 0,0 1-1,1-1 1,-1 1-1,0-1 1,-2 1 0,-3 7 29,7-5-11,6-7 41,12-3-20,-10 4-36,7-7-1,-1 0 0,0-1 1,0-1-1,13-14 0,-7 7 6,-4 6 5,1-1-1,29-15 1,1 0 3,-32 19-16,1 0 0,0 1 0,0 1 0,1 0 1,0 1-1,0 1 0,18-2 0,-2 1 3,0 2 0,64 1 0,-68 6-3,-1 1 1,0 1-1,0 2 1,0 1 0,48 21-1,-47-18-2,-4 0 6,39 23 0,16 7 8,-58-29-11,0 0 1,-2 1-1,1 1 1,-2 2-1,0-1 1,-1 2 0,19 22-1,-18-20 3,-17-17-8,0 1 1,0 0-1,0 0 1,0 0-1,0 0 1,-1 0-1,0 0 0,1 0 1,-1 1-1,-1-1 1,2 6-1,-1-5 0,-1-1 0,1 0 1,0 1-1,0-1 0,0 0 0,1 0 0,-1 0 0,1 0 0,0 0 0,-1 0 1,1 0-1,4 3 0,-5-4 0,1-1 0,-1 0 0,0 1 0,0 0 0,0-1 0,0 1-1,0-1 1,0 1 0,0 0 0,-1 0 0,1 0 0,-1-1 0,1 1 0,-1 0 0,1 0 0,-1 2 0,3 7 14,6-14 9,1 4 4,-9-1-27,0-1 1,0 1-1,0 0 1,0 0 0,0 0-1,1-1 1,-1 1-1,0-1 1,0 1 0,0-1-1,0 1 1,0-1 0,0 1-1,0-1 1,0 0-1,-1 0 1,1 0 0,0 1-1,0-1 1,-1 0-1,1 0 1,0 0 0,-1 0-1,1 0 1,0-2 0,1 1 0,8-14-11,-1 0 1,0 0 0,12-31 0,-6 3-3198,2-14-13100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0:08:08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10672,'47'13'354,"-37"-12"-66,-8-3-229,0 0 0,0 1 0,0 0 0,0 0 0,1-1 0,-1 1 0,0 1 0,1-1 0,-1 0-1,0 1 1,1-1 0,-1 1 0,1-1 0,-1 1 0,1 0 0,-1 0 0,1 0 0,4 2 0,-4-2-20,0 0 1,0 1-1,-1-1 1,1 0-1,0 0 1,0-1-1,-1 1 1,1-1-1,0 1 1,0-1-1,-1 0 1,1 0-1,-1 0 1,4-2-1,-3 3 96,2 1 20,-4 0-150,-1-1 0,1 0 0,-1 0 0,1 1 1,-1-1-1,0 0 0,1 0 0,-1 0 0,1 0 1,-1 0-1,1 0 0,-1 0 0,1 0 0,-1 0 1,1 0-1,-1 0 0,1 0 0,-1 0 0,1 0 1,-1 0-1,1 0 0,-1-1 0,0 1 0,1 0 1,-1 0-1,1-1 0,0 1 0,20-9 179,-12 8-101,-2 1 11,-5 0 165,-1-2-83,3-4 16,-1 3 8,0-3 3,-2 5-15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0:08:11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2191 1 6280,'15'0'4137,"-15"10"-2985,-1-9-1115,1 0 1,0 0-1,0 0 0,0 0 0,-1-1 1,1 1-1,0 0 0,-1 0 0,1 0 1,-1 0-1,1 0 0,-1-1 0,0 1 1,1 0-1,-1 0 0,0-1 0,1 1 1,-1-1-1,0 1 0,0 0 1,1-1-1,-1 0 0,0 1 0,0-1 1,0 1-1,0-1 0,-2 1 0,-6 3 541,4 0-135,2-2-341,0-1 0,0 0-1,0 0 1,0 0 0,0 0 0,-1-1 0,1 1 0,0-1-1,0 0 1,0 0 0,-1 0 0,-4-1 0,-11 1 35,-81 11 1062,98-10-1164,0 0 0,-1-1 0,1 1 0,0 0 0,0 0 0,0 0 0,0 1 0,0-1 0,0 0 0,1 1 0,-1 0 0,-3 2-1,-36 22 605,24-19-449,9-3-83,1 0-1,-1 0 1,1 1 0,0 0 0,-7 6 0,-36 17 405,38-23-365,2 1 1,-1 0 0,-16 12-1,8-1-33,10-9-33,0 0 0,0-1 0,-1 0 0,0 0 1,-1-1-1,-15 6 0,9-4 46,0 0-1,1 0 1,-19 14 0,21-13-50,1-1 0,-1 0 0,0-1 0,-29 10 0,28-13-43,0-1 40,0 2 0,0 0 0,1 0 0,-25 14 0,18-8 2,0-1 1,-26 9-1,-31 14 124,-50 26 123,104-47-231,-33 12 0,33-15-32,-31 18 1,-307 194 634,311-189-528,-2-2 1,-104 43-1,145-68-160,-2 1 36,-1-1-1,-28 6 1,36-8-30,0-1 0,1 1 0,-1-1 0,1 2-1,0-1 1,0 1 0,0 0 0,0 0 0,1 1 0,-8 7 0,-22 17 66,19-19-33,-1 0 0,-19 8 0,34-17-32,2 0-10,0-1 0,-1 0-1,1 1 1,-1-1 0,1 0-1,0 1 1,-1-1 0,1 0-1,-1 0 1,1 1 0,0-1-1,-1 0 1,1 0 0,-1 0-1,1 0 1,-1 0 0,1 0-1,-1 0 1,1 0 0,-1 0-1,1 0 1,-1 0 0,1 0-1,-1 0 1,1 0 0,0 0-1,-1 0 1,1 0 0,-1 0-1,1-1 1,-1 1 0,1 0-1,0 0 1,-1-1 0,0 1-1,0-1 189,3-10-74,42-84 88,-42 91-184,5-3 7,1-1-2,-6 6-22,-1 0 1,0 0 0,0 0 0,0 1-1,0-2 1,0 1 0,-1 0 0,1 0 0,-1 0-1,1 0 1,0-4 0,0-2 6,0 6 3,0-7 6,-1-1-2,0-2 35,0-4-13,0 13-12,-1 6 23,-6 9-41,6-12-10,1 0-1,-1 1 1,1-1-1,-1 1 0,1-1 1,-1 1-1,1 0 0,-1-1 1,1 1-1,0-1 1,-1 1-1,1 0 0,0-1 1,0 1-1,-1 0 0,1-1 1,0 1-1,0 0 1,0-1-1,0 1 0,0 0 1,0 0-1,0-1 1,0 2-1,7 44 19,-6-37-15,1 0 1,0-1 0,0 1 0,4 8 0,-4-10-1,1 1 0,-1-1 0,-1 1 0,1-1 1,-1 1-1,0 11 0,-2 0 0,0 0 1,-1 1-1,-1-1 0,0 0 1,-2 0-1,0-1 0,-14 32 1,19-46-3,5-7 0,7-9 0,21-30-3076,2-5-12299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23:39:51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10848,'0'0'72,"-39"13"8,51-13-80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0:08:21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10848,'3'2'224,"12"4"57,-11-4 230,-2-1 19,8 4-147,-8-4-371,0 0 0,0 0 0,0 0 0,0 1 0,-1-1 0,1 0 0,0 1 0,0 0 0,-1-1 0,1 1 0,-1 0 0,1-1 0,-1 1 0,0 0 0,0 0 0,0 0 0,0 0 0,0 1 0,0-1 0,-1 0 0,1 0 0,-1 0 0,1 1 0,-1 3 0,3 8-1523,2-2-6295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0:08:28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16312,'0'0'2071,"26"0"-2079,-8-4 8,7-7 0,7-13 0,-2 0-13303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0:08:30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15776,'0'0'0,"14"36"640,-17-24-640,3-2 639,14-2-135,-1 10 0,5-3-504,-3-1-16,-4-4 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0:08:31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16408,'0'0'0,"33"-36"-320,-19 15 320,0-6-312,-2-5 312,2-3-11352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0:17:06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13536,'96'3'3785,"65"-2"-2365,-153-3-1402,0 1 1,0-1-1,-1-1 0,12-3 1,-13 3 2,0 0 1,0 1-1,0 0 1,1 1-1,-1 0 1,1-1-1,10 1 1,-12 1 3,0-1 0,1 1 1,-1-1-1,0-1 1,1 1-1,-1-1 0,6-2 1,19-6 37,128-16 408,-75 30-19,-78-4-394,0 0 0,1 0 0,-1 1 0,0 0 0,9 2 0,15 3 143,-22-5-120,0 0 0,0 1-1,0 0 1,0 0-1,12 6 1,-13-5-13,0 0 0,0-1 0,0 0-1,1 0 1,-1-1 0,0 0 0,13 1 0,-1-1 24,3 2 246,-17 2-293,-3-3 5,76 60 453,-76-60-490,1-1 0,-1 1 0,0 0 0,1-1 0,-1 1 0,0 0 0,0 0 0,0 0 0,-1 0 0,1 0 0,0 0 0,-1 0 0,1 0 0,0 4 0,4 12 65,23 39 102,50 73-1,-69-115-410,-7-11 284,1 1 0,0 0 1,0-1-1,0 0 1,0 0-1,1 0 1,4 4-1,-4-5-471,0 0-1,1-1 1,-1 1-1,0-1 1,1 0-1,9 3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0:17:48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0 542 10312,'5'-3'17,"0"0"-3,-1 1 0,0-1 0,0 1 1,0-1-1,0-1 0,0 1 0,5-6 0,-9 8-7,1 1 0,0-1 0,-1 0 0,1 1 0,0-1 0,-1 1 0,1 0 0,0-1 0,0 1 0,0-1 0,-1 1 0,1 0 0,0 0 0,0-1 0,0 1 0,-1 0 0,1 0-1,0 0 1,0 0 0,0 0 0,0 0 0,0 0 0,1 1 0,-1-1 43,1 0-1,0 0 0,-1 0 1,1 0-1,0 0 1,-1 0-1,1 0 1,0-1-1,-1 1 0,1-1 1,2-1-1,1 0 20,-1 0 0,1-1 0,-1 1 0,0-1 0,0-1 0,0 1 0,5-6 0,13-27 218,-21 33-239,-1 0 0,1 0 0,-1 0-1,1 1 1,-1-1 0,0 0 0,0 0 0,0 0 0,-1-3 0,0 4 112,7-8 400,15-7-65,1 2 1,0 0 0,1 1-1,40-17 1,-3 1 195,-43 23-523,1 1-1,0 0 1,0 2 0,0 0 0,25-2-1,-28 4-27,83-9 420,-61 8-348,0-1-1,-1-2 0,52-16 1,-30 3 2,0 2 0,1 3 0,64-7 0,-98 17-99,47-13 0,4-1 47,52-11 60,-36 6-51,-36 12-35,74-5 0,-114 16-92,1 1-1,-1 0 1,1 2-1,-1 0 1,30 9-1,-4 6 87,-35-15-120,-1 1 1,1-1 0,0-1-1,0 1 1,0-1 0,0-1-1,0 1 1,9 0 0,45 0 101,-30-2-62,-27 1-43,1-1-1,-1 0 0,0 0 0,1 0 1,-1 0-1,8-2 0,-6 1 4,-1 1 0,1-1 0,-1 1-1,1 0 1,0 1 0,-1-1 0,1 1 0,5 1-1,27 3 62,-14-5 4,-22 0-3,13 2 80,5-5-53,1 0 0,23 0 0,-38 3-65,-4 0-22,0 0 1,0 0-1,0 0 0,0 0 0,0 0 0,0-1 1,-1 1-1,1-1 0,0 1 0,0-1 1,0 0-1,-1 0 0,4-1 0,23 1 434,-25 1-346,4 1-3,-6-1-18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4T23:31:17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17207,'0'0'0,"31"26"0,-5-2 376,0 1-376,4 1 376,4 4-376,0-9 0,-4-14 0,-14-4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4T23:31:23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 10760,'0'0'144,"37"11"0,-13-11-144,6-6 56,1-8-56,3-5 56,3-5-56,0 0-7896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4T23:31:30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0 15776,'-24'12'148,"11"-6"121,0 1-1,1 0 1,0 1 0,-17 14-1,26-20-29,0 1 0,1 0 0,-1 0 0,1 0 0,0 0 0,0 1 0,0-1-1,-2 8 1,-3 2-101,0-1 86,-1 0 15,0 1 1,1 0 0,-10 26 0,16-37-230,1-1 1,-1 1-1,0 0 1,1 0-1,-1 0 0,1-1 1,0 1-1,-1 0 0,1 0 1,0 0-1,0 0 0,0 0 1,1-1-1,-1 1 0,0 0 1,1 0-1,-1 0 1,1 0-1,-1-1 0,1 1 1,0 0-1,0-1 0,0 1 1,0 0-1,0-1 0,0 1 1,0-1-1,1 0 0,-1 1 1,0-1-1,1 0 1,-1 0-1,1 0 0,0 0 1,-1 0-1,1 0 0,0 0 1,2 0-1,5-11-2509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01:09:28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 24575,'-18'53'0,"3"2"0,1-1 0,4 2 0,1-1 0,-1 74 0,13 424-1365,-3-515-5461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4T22:41:17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9416,'0'0'0,"27"-2"0,0-5 216,-4-1-216,-4 4 216,1-1-216,-1-1 112,0 2-112,-4 4 112,0 4-112,0-4 0,1 0 0,4 0 0,0 0-7080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01:09:32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699 959 24575,'-2'-87'0,"-4"-1"0,-4 1 0,-28-116 0,-13-91 0,49 273 0,-1 0 0,-1 0 0,-1 1 0,0-1 0,-2 1 0,-11-25 0,17 43 0,0 0 0,0 0 0,-1 0 0,1 0 0,-1 0 0,0 0 0,1 1 0,-1-1 0,0 1 0,0-1 0,0 1 0,0-1 0,0 1 0,-1 0 0,1 0 0,0 0 0,-1 0 0,1 1 0,0-1 0,-1 1 0,1-1 0,-1 1 0,1 0 0,0 0 0,-1 0 0,1 0 0,-1 0 0,1 0 0,-1 1 0,1 0 0,0-1 0,-1 1 0,1 0 0,-4 2 0,-7 3 0,0 0 0,1 2 0,-1 0 0,-18 15 0,-31 31 0,3 3 0,-72 87 0,106-116 0,2 0 0,2 2 0,-33 57 0,52-82 0,-1 1 0,1-1 0,1 0 0,-1 1 0,1-1 0,0 1 0,0-1 0,1 1 0,-1 0 0,1-1 0,1 1 0,-1 0 0,1-1 0,0 1 0,0-1 0,0 1 0,1-1 0,0 1 0,5 8 0,3 4 0,1 0 0,2-1 0,-1 0 0,17 16 0,24 33 0,-26-28 0,1-2 0,1-2 0,2 0 0,68 55 0,-93-84 0,0-1 0,0-1 0,1 1 0,-1-1 0,1 0 0,0-1 0,0 1 0,0-1 0,0-1 0,0 1 0,1-1 0,-1-1 0,0 1 0,0-1 0,1 0 0,-1-1 0,0 0 0,0 0 0,1 0 0,-1-1 0,0 0 0,0-1 0,-1 0 0,1 0 0,-1 0 0,1 0 0,-1-1 0,0 0 0,0-1 0,0 1 0,8-11 0,-7 5 0,0 0 0,-1-1 0,-1 0 0,0-1 0,0 1 0,-1-1 0,4-17 0,-3 11 0,0 1 0,12-25 0,-13 36 6,1 0 0,-1 1 0,1-1 0,0 1 0,0 0 0,0 0 0,1 0 0,8-4 0,13-12-1425,-6 0-5407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01:09:35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1 24575,'0'8'0,"-4"20"0,-6 30 0,-5 14 0,0-1 0,2-5 0,4-9 0,3-10 0,-1-9 0,0-6 0,-3 3 0,0 5 0,2 3 0,3 4 0,1-3 0,2-5 0,1-8-8191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01:09:40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698 26 24575,'-161'-13'0,"-2"0"0,143 13 0,1 1 0,-1 0 0,1 1 0,-1 1 0,1 1 0,0 1 0,0 0 0,1 2 0,-35 16 0,39-16 0,0 1 0,0 1 0,1 0 0,0 1 0,1 0 0,0 1 0,-18 21 0,27-28 0,1-1 0,-1 1 0,0 0 0,1 0 0,0 0 0,0 0 0,0 1 0,1-1 0,-1 1 0,1-1 0,0 1 0,0-1 0,1 1 0,-1-1 0,1 1 0,0 0 0,1-1 0,-1 1 0,1 0 0,-1-1 0,2 1 0,-1-1 0,0 1 0,1-1 0,0 0 0,0 0 0,0 1 0,0-1 0,1 0 0,-1-1 0,5 5 0,12 14 0,2-2 0,0 0 0,1-2 0,35 23 0,-29-21 0,0 1 0,36 36 0,-55-48 0,0-1 0,1 0 0,0 0 0,0-1 0,1-1 0,0 0 0,0 0 0,0-1 0,1 0 0,0-1 0,0 0 0,17 3 0,-2-4 0,0 0 0,0-1 0,0-2 0,46-4 0,-67 3 0,-1-1 0,1 1 0,-1-1 0,0 0 0,1 0 0,-1 0 0,0-1 0,0 0 0,-1 0 0,1 0 0,-1 0 0,1-1 0,-1 0 0,0 0 0,0 0 0,-1 0 0,1-1 0,-1 0 0,4-7 0,5-10 0,-2 0 0,0-1 0,7-26 0,-12 36 0,6-19 0,-1-1 0,-1 1 0,-2-2 0,-2 1 0,2-45 0,-2 36 0,-3 34 0,-1-1 0,0 0 0,-1 0 0,-1-16 0,1 24-65,0-1 0,-1 1 0,1 0 0,0-1 0,-1 1 0,0 0 0,1 0 0,-1-1 0,0 1 0,1 0 0,-1 0 0,0 0 0,0 0 0,0 0 0,0 0 0,0 0 0,0 0 0,0 0 0,0 1 0,-2-2 0,-11-3-6761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01:09:43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24575,'12'148'0,"0"-30"0,-11-43 0,-16 124 0,5-60-1365,9-100-5461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01:09:46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625 651 24575,'0'-47'0,"1"15"0,-3-38 0,0 59 0,1 0 0,-1 0 0,-1 1 0,0-1 0,-1 0 0,0 1 0,-7-12 0,-18-30 0,1 3 0,2 0 0,-24-65 0,38 72 0,9 29 0,-1 1 0,0-1 0,-1 1 0,0 0 0,-8-13 0,13 24 0,-1 0 0,1 1 0,-1-1 0,1 0 0,-1 1 0,1-1 0,-1 0 0,1 1 0,-1-1 0,1 1 0,-1-1 0,0 1 0,1-1 0,-1 1 0,0-1 0,0 1 0,1 0 0,-1-1 0,0 1 0,0 0 0,0 0 0,1 0 0,-1-1 0,0 1 0,0 0 0,0 0 0,0 0 0,1 0 0,-1 1 0,0-1 0,0 0 0,0 0 0,1 0 0,-1 1 0,0-1 0,0 0 0,0 1 0,1-1 0,-1 0 0,0 1 0,1-1 0,-1 1 0,0 0 0,1-1 0,-1 1 0,0 1 0,-4 3 0,1 0 0,0 1 0,0-1 0,-4 10 0,6-11 0,-22 38 0,7-9 0,-1-2 0,-43 55 0,-101 92 0,143-159 0,11-12 0,0 0 0,0 1 0,1 0 0,0 1 0,-7 11 0,14-18 0,-1-1 0,1 1 0,0 0 0,-1 0 0,1 0 0,0-1 0,0 1 0,0 0 0,0 0 0,1 0 0,-1 0 0,0-1 0,1 1 0,-1 0 0,1 0 0,0-1 0,-1 1 0,1 0 0,0-1 0,0 1 0,0-1 0,0 1 0,1-1 0,-1 0 0,0 1 0,0-1 0,3 1 0,1 5 0,24 24 0,1-2 0,0-1 0,3-1 0,0-1 0,52 29 0,-71-47 0,1-1 0,0 0 0,1 0 0,-1-2 0,1 0 0,0-1 0,1 0 0,17 1 0,-27-4 0,0 0 0,0-1 0,0 0 0,0 0 0,-1-1 0,1 1 0,0-2 0,0 1 0,-1-1 0,1 0 0,-1 0 0,1 0 0,-1-1 0,0 0 0,0-1 0,0 1 0,-1-1 0,1 0 0,-1 0 0,0-1 0,0 0 0,5-5 0,2-10 0,0 0 0,-1-1 0,9-28 0,2 0 0,-11 23-1365,-2 2-5461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01:09:50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24575,'570'13'0,"-34"-1"0,-302-12 0,408 10 0,-608-8 0,-20-3 0,-1 1 0,1 1 0,-1 1 0,1-1 0,-1 2 0,0 0 0,0 1 0,19 8 0,-30-11-52,0 0-1,0 0 1,0 0-1,-1 0 1,1 0-1,0 0 1,-1 1-1,1-1 1,-1 1-1,0-1 1,1 1-1,-1 0 1,0-1-1,0 1 1,0 0-1,0 0 1,0 0-1,0 0 1,-1 0-1,1 0 0,-1 0 1,1 0-1,-1 0 1,0 0-1,0 2 1,-1 12-6774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01:10:00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24575,'0'4'0,"0"10"0,0 11 0,0 9 0,0 20 0,0 6 0,0 12 0,0 16 0,0 1 0,0-6 0,0-13 0,0-14 0,0-13 0,0-9 0,0-7 0,0-7-8191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01:10:02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24575,'2'130'0,"-4"144"0,-10-159 0,-1 57 0,13-95-1365,1-56-5461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01:10:04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24575,'0'959'-1365,"0"-933"-5461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01:10:07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24575,'21'9'0,"0"0"0,0-2 0,26 6 0,25 8 0,998 397 0,-1024-398 0,1-2 0,67 17 0,93 16 0,276 50 0,-154-35 0,-239-44 40,-1 3 0,164 70 0,134 105-1525,-253-125-5341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8T23:49:30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 13624,'-8'6'159,"-1"1"1,1 0-1,0 1 1,1 0 0,-1 0-1,2 1 1,-1-1 0,1 1-1,1 1 1,-1-1-1,2 1 1,-1 0 0,1 0-1,1 1 1,0-1 0,0 1-1,-1 16 1,-6 118 729,9-96-842,-3 0 1,-1-1-1,-21 82 0,6-62-29,2 1 0,4 0 0,-7 84 0,-2 272 15,24-284-7,19 145 1,-7-177 29,77 826 776,-80-765-532,3 107 88,-36 432 513,-2-447-665,0-7-65,18-134-99,-14 349 195,35 1-16,1-241-108,6 60 13,102 1331 1287,-119-1193-1033,-13 513 470,-1-760-724,1-56 15,5 0 0,14 139-1,-1-76 44,-4-138-144,-2-18 23,1 1-1,2-1 1,9 32 0,-6-30-24,-8-26-15,-1-6 24,6-35-36,1-3-25,2-43 1,-7 28-3219,-2 7-12518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01:10:27.9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24575,'1'15'0,"1"0"0,0 0 0,0 0 0,9 23 0,0 6 0,25 102 0,16 90 0,-45-168 0,-2 2 0,-8 102 0,0-71 0,2-101-1,1 0 0,0 0 0,0 0-1,0 0 1,0 0 0,0 0 0,0 0 0,0 0-1,0 0 1,0 0 0,0 0 0,0 0 0,0 0-1,0 0 1,0 0 0,0 0 0,0 0-1,-1 0 1,1 0 0,0 0 0,0 0 0,0 1-1,0-1 1,0 0 0,0 0 0,0 0 0,0 0-1,0 0 1,0 0 0,0 0 0,-3-9-930,3 7 534,-5-19-6429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01:10:30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725 550 24575,'-2'-17'0,"-1"-1"0,-1 1 0,0 0 0,-1 0 0,-1 0 0,0 1 0,-17-30 0,9 21 0,-2 1 0,0 0 0,-1 1 0,-31-31 0,-90-77 0,93 91 0,37 33 0,0 1 0,-1 0 0,1 0 0,-1 0 0,-1 1 0,1 1 0,-1 0 0,1 0 0,-1 0 0,0 2 0,-1-1 0,1 1 0,0 0 0,-1 1 0,1 1 0,-14 0 0,8-1 0,1 1 0,0-1 0,1 2 0,-1 0 0,0 0 0,-16 5 0,27-5 0,1 1 0,-1-1 0,0 1 0,1-1 0,-1 1 0,1 0 0,-1 1 0,1-1 0,0 0 0,0 1 0,0 0 0,0 0 0,0 0 0,1 0 0,-1 0 0,1 1 0,0-1 0,0 1 0,0-1 0,0 1 0,1 0 0,0-1 0,-2 9 0,-3 24 0,2 1 0,2 0 0,1 0 0,4 42 0,0-8 0,-4-7 0,0-40 0,0 0 0,2 0 0,1 0 0,6 32 0,-6-49 0,1 0 0,0-1 0,1 1 0,-1-1 0,1 0 0,0 0 0,1-1 0,-1 1 0,1-1 0,11 9 0,5 4 0,34 20 0,-41-29 0,1-2 0,0 1 0,0-2 0,1 0 0,19 4 0,3-1 0,43 4 0,-68-11 0,0-1 0,0 0 0,0-1 0,20-2 0,-28 1 0,1 0 0,0-1 0,-1 0 0,1 0 0,-1 0 0,0-1 0,0 1 0,0-1 0,0 0 0,0-1 0,0 1 0,5-7 0,2-3-124,1-1 0,-2 0 0,0-1 0,-1-1 0,0 1 0,-1-2-1,-1 1 1,0-1 0,-2 0 0,8-27 0,-8 17-6702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01:10:32.5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24575,'3'4'0,"0"0"0,0 0 0,0 0 0,-1 1 0,0-1 0,0 1 0,0 0 0,-1 0 0,1-1 0,-1 1 0,0 6 0,3 5 0,11 52 0,-4 0 0,6 109 0,-16 145 0,0 3 0,1-304-455,1 0 0,6 24 0,-4-26-6371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01:10:33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01:10:34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24575,'8'9'0,"16"15"0,20 28 0,11 15 0,5 16 0,-8 7 0,-9 0 0,-7-10 0,-10-11 0,-10-13 0,-7-12 0,-5-9 0,-3-6 0,-3-8-8191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01:10:36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24575,'4'4'0,"2"14"0,-1 9 0,-1 3 0,-1 1 0,3 7 0,1 11 0,3 17 0,4 23 0,3 9 0,4-8 0,-1-15 0,-6-17 0,-3-17-8191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01:10:38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24575,'4'21'0,"1"23"0,5 18 0,4 10 0,0-3 0,-3-8 0,-3-12 0,-2-13-8191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01:10:39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24575,'175'2'0,"41"10"0,967 107-4582,589 209 5863,-1753-324-1212,18 6 140,1-1-1,-1-2 1,1-2 0,69 0-1,-88-7-6210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01:10:41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24575,'0'21'0,"4"49"0,1 37 0,5 5 0,0-12 0,-2-20 0,-2-18 0,-2-20-8191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01:10:44.9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408 0 24575,'-5'0'0,"-4"0"0,-2 5 0,-3 1 0,-7 3 0,-9 10 0,-7 4 0,-2 4 0,-3 5 0,2 1 0,4-5 0,7-2 0,5-7 0,2 2 0,5 3 0,6 0 0,0 1 0,2-4-8191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8T23:49:31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14 506 17839,'-2'5'-1,"0"0"0,0 0 0,0 0 0,1 0 0,-1 0 0,1 0 0,0 0 0,1 1 0,-1-1 0,1 0 0,0 1 0,0-1 0,1 1 0,0-1 0,0 0 0,0 0 0,0 0 0,1 1 0,2 4 0,5 13 35,1 0-1,21 35 0,-1 5 441,-24-48-347,1 0-1,1 0 1,17 26-1,36 54 658,-42-63-422,27 35-1,-27-43-172,0 0 0,-2 1 0,27 53 0,-42-75-176,49 113 493,5-3 0,80 119 0,-51-89-202,-11-17-11,-51-93-158,-2 2-1,-2 0 1,-1 1 0,-2 1-1,-1 1 1,12 48 0,-25-76-91,1-1 4,0 1 0,-1 0 0,0 0 0,-1 1-1,0-1 1,0 0 0,-1 0 0,-1 1 0,0-1 0,0 0-1,-5 19 1,3-24-31,-1 13 110,4-16 83,4-14 123,5-149-145,-4 103-151,-3 39-26,13-185 84,43-201 1,-33 298-68,4 1 0,5 1 0,4 2 0,97-183 0,-117 255-179,223-420 382,-148 247-3405,-22 36-12805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01:10:49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 1 24575,'-22'0'0,"-8"-1"0,-1 2 0,1 0 0,0 3 0,-55 11 0,82-14 0,0 1 0,1-1 0,-1 0 0,0 1 0,0 0 0,1 0 0,-1 0 0,1 0 0,0 0 0,0 0 0,-1 0 0,1 1 0,1-1 0,-1 1 0,0 0 0,1 0 0,-1-1 0,1 1 0,-2 5 0,-1 6 0,0 1 0,-4 28 0,3-13 0,3-26 0,-5 28 0,0 0 0,2 0 0,1 0 0,2 65 0,2-92 0,2 0 0,-1 0 0,0 0 0,1 0 0,0 0 0,0 0 0,0-1 0,1 1 0,0-1 0,5 8 0,41 39 0,-20-23 0,-24-23 0,0 0 0,0 0 0,0-1 0,0 0 0,1 0 0,0 0 0,0-1 0,0 0 0,12 5 0,-6-5 0,1 0 0,-1-1 0,1 0 0,18 0 0,-23-1 0,0-1 0,0 0 0,0 0 0,0-1 0,0 1 0,0-2 0,-1 1 0,1-1 0,0-1 0,-1 1 0,1-1 0,-1 0 0,0-1 0,0 0 0,0 0 0,-1 0 0,12-11 0,-3 3 0,2-3 0,-1 0 0,20-24 0,-33 36 0,0-2 0,0 1 0,0 0 0,0 0 0,-1-1 0,1 0 0,-1 1 0,-1-1 0,1 0 0,-1 0 0,1 0 0,-1 0 0,-1 0 0,1 0 0,-1-1 0,0-4 0,-1-1 13,-2 1-1,1-1 0,-1 1 1,-1 0-1,0 0 0,0 0 0,-1 0 1,-10-15-1,-6-3-615,-32-35 0,47 56 333,-5-6-6556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01:10:51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 24575,'-4'8'0,"-2"12"0,1 6 0,-4 3 0,1 1 0,1-1 0,1-1 0,3-5-8191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01:10:53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1 24575,'56'2'0,"-1"2"0,0 2 0,0 3 0,67 20 0,-98-22 0,0 1 0,0 1 0,-1 2 0,0 0 0,-1 1 0,0 2 0,-1 0 0,-1 1 0,0 1 0,-1 1 0,-1 0 0,0 2 0,-2 0 0,0 1 0,-1 0 0,-1 1 0,-1 1 0,-1 0 0,-1 1 0,0 0 0,-2 1 0,-1 0 0,9 44 0,-5 1 0,-3 1 0,-2 1 0,-4-1 0,-3 1 0,-3-1 0,-15 90 0,14-142 0,0 0 0,-1 0 0,-1 0 0,0 0 0,-17 29 0,20-42 0,0 1 0,-1 0 0,0-1 0,0 0 0,-1 0 0,1 0 0,-1 0 0,0-1 0,-1 1 0,1-1 0,-1-1 0,1 1 0,-1-1 0,0 0 0,0 0 0,-1-1 0,1 0 0,0 0 0,-1 0 0,-7 0 0,-16 0 0,0-2 0,0-1 0,0-1 0,-34-7 0,-118-34 0,151 34 0,1 0 0,-42-21 0,59 24 0,1-2 0,0 1 0,0-1 0,1-1 0,0 0 0,0 0 0,-16-21 0,11 10 0,0-2 0,2 0 0,0 0 0,2-1 0,-18-45 0,24 50 0,1 0 0,0-1 0,1 0 0,1 0 0,1 0 0,1 0 0,0 0 0,4-34 0,1 25 0,2 1 0,0 0 0,2 0 0,1 1 0,1 0 0,18-33 0,-4 4-63,-2-1 0,28-112 0,-30 92-1113,-14 55-5650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01:12:04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01:12:08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01:13:10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653 1 24575,'-83'81'0,"46"-45"0,0 1 0,-44 59 0,33-24 0,-28 38 0,66-98 12,-1-1-1,0-1 1,0 1-1,-1-2 1,-25 16-1,-73 32-490,71-38-476,-10 6-5871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01:13:41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01:13:48.7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01:20:29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01:20:32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23:43:40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7624,'0'0'0,"39"-10"0,-7 3 104,-3 7-104,-10 0 112,-9-5-112,2-4 32,4 4-32,8 0 32,6-5-32,1 7 0,1 13 0,-12-3 0,-27-21 0,2-1-5448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21:19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16943,'56'23'916,"84"24"0,-21-8 223,-53-19-256,72 14-1,-92-25-788,-1 2-1,0 2 1,-1 2 0,61 30-1,-27 0-60,-3 3 0,84 70 0,-134-96-95,-1 0 1,22 28-1,-10-7-2425,24 32-11039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23:43:43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68 14344,'0'0'0,"-43"0"0,16-4 592,14-6 776,26 7-593,18-6-775,9 1 24,4-5-24,0 2 24,0 6-24,0 0-12367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248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17.67444" units="1/cm"/>
          <inkml:channelProperty channel="Y" name="resolution" value="620.2061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0-13T18:44:53.0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4997 8816 1491 0,'0'0'0'0,"0"0"0"0,0-45 0 15,0 4 51-15,0 3-51 0,3 7 51 0,5 5-51 16,2 2 120-16,2 7-120 0,4-4 120 0,0-5-120 0,5-3 90 16,9-6-90-16,-4 5 90 0,-7 8-90 0,0 1 42 15,5-12-42-15,-2 1 43 0,2 4-43 0,5-2 25 16,4-7-25-16,2 3 26 0,7 4-26 0,4-2 18 16,2-6-18-16,-2 1 19 0,-6 9-19 0,4-4 8 0,-2-10-8 15,4 2 8-15,4 7-8 0,5 1 1 0,3 7-1 16,-4 4 1-16,5 1-1 0,5 7-2 0,-2 7 2 15,2 4-1-15,7 7 1 0,3-1-1591 0</inkml:trace>
  <inkml:trace contextRef="#ctx0" brushRef="#br0" timeOffset="33857.31">12526 8442 1076 0,'0'0'0'0,"0"0"0"16,0 0 0-16,0 0 5 0,0 0-5 0,0 0 5 15,0 0-5-15,0 0 0 0,0 0 0 0,0 0 0 0,21-2 0 16,-13 2-4-16,2-1 4 0,-3-2-4 0,-7 3 4 15,0 0-749-15</inkml:trace>
  <inkml:trace contextRef="#ctx0" brushRef="#br0" timeOffset="34499.08">12545 7791 1087 0,'0'0'0'0,"0"0"0"0,0 0 0 16,0 0-4-16,0 0 4 0,0 0-3 0,0 0 3 16,0 0-9-16,0 0 9 0,0 0-8 0,0 0 8 15,0 0 0-15,0 0 0 0,5 19 0 0,-5-11 0 16,0 5 2-16,0 3-2 0,-3 1 3 0,1 7-3 16,-2-7 10-16,0-4-10 0,1-4 11 0,0-2-11 0,3-7 17 15,-2 12-17-15,1 3 18 0,-9 1-18 0,1 3 19 16,6-4-19-16,1 1 20 0,-8 3-20 0,2 3 16 15,2 2-16-15,4-3 17 0,-2-5-17 0,4 4 16 16,4 13-16-16,-2 4 16 0,-10-1-16 0,-1 2 14 16,4 10-14-16,5-6 14 0,0 0-14 0,0 0 12 0,-8 0-12 15,3-4 13-15,5-10-13 0,2-1 8 0,-4-2-8 16,-4-6 8-16,4-8-8 0,2-1 5 0,-3-2-5 16,3-8 5-16,0 0-5 0,0 0 4 0,-7 5-4 15,7-5 4-15,-6 0-4 0,6 0 3 0,-5 0-3 16,5 0 3-16,-8 0-3 0,8 0 3 0,-4-5-3 15,-1-2 4-15,2-2-4 0,-1-4 5 0,0-1-5 0,-1-2 5 16,5-4-5-16,-3-1-944 0</inkml:trace>
  <inkml:trace contextRef="#ctx0" brushRef="#br0" timeOffset="34845.61">12437 8045 1155 0,'0'0'0'0,"0"0"0"0,10-5 0 0,-2 0 3 0,1-6-3 16,-1 3 4-16,-2 7-4 0,2-4 8 0,5-6-8 16,5 1 9-16,2 2-9 0,1 0 3 0,5 2-3 15,-4 4 3-15,0-1-3 0,2 3 0 0,3 0 0 16,-1 3 0-16,4 7 0 0,2 1-829 0</inkml:trace>
  <inkml:trace contextRef="#ctx0" brushRef="#br0" timeOffset="39746.05">15306 6382 1199 0,'0'0'0'0,"19"-12"0"0,35-23 0 0,7-5 14 15,-5 1-14-15,1 5 15 0,2 4-15 0,-2-6 0 16,4-9 0-16,-7 1 0 0,-9 11 0 0,1-4-861 15</inkml:trace>
  <inkml:trace contextRef="#ctx0" brushRef="#br0" timeOffset="40130.67">15453 6062 1692 0,'0'0'0'0,"0"0"0"0,-8-3 0 16,1-2 62-16,7 1-62 0,0 4 62 0,0 0-62 0,0 0 28 15,0 0-28-15,-6 1 29 0,6-1-29 0,0 0 43 16,0 0-43-16,6 11 44 0,1 10-44 0,-6 11 24 15,-2 4-24-15,-4 2 25 0,-6 3-25 0,1 8 14 16,2 5-14-16,0 2 15 0,-1 1-15 0,1 0-1469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9:18:14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 11568,'0'0'0,"-30"42"304,18-13-304,5-8 312,-2-19 232,-6 12-544,11-4 552,-8-10-552,1 14 0,-3 0-9480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>
            <a:extLst>
              <a:ext uri="{FF2B5EF4-FFF2-40B4-BE49-F238E27FC236}">
                <a16:creationId xmlns:a16="http://schemas.microsoft.com/office/drawing/2014/main" id="{2E8AF117-EF14-4BF3-AB7D-D75C4F934CC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t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0643" name="Rectangle 3">
            <a:extLst>
              <a:ext uri="{FF2B5EF4-FFF2-40B4-BE49-F238E27FC236}">
                <a16:creationId xmlns:a16="http://schemas.microsoft.com/office/drawing/2014/main" id="{D7D2DA5C-BED3-45D1-AFD2-94AF29863AB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A2936E5F-4C9B-4144-9261-C3F188AA67D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0645" name="Rectangle 5">
            <a:extLst>
              <a:ext uri="{FF2B5EF4-FFF2-40B4-BE49-F238E27FC236}">
                <a16:creationId xmlns:a16="http://schemas.microsoft.com/office/drawing/2014/main" id="{D73F14C5-05F8-4300-9D01-F3633C85474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0646" name="Rectangle 6">
            <a:extLst>
              <a:ext uri="{FF2B5EF4-FFF2-40B4-BE49-F238E27FC236}">
                <a16:creationId xmlns:a16="http://schemas.microsoft.com/office/drawing/2014/main" id="{BCB6CAD9-A006-4455-8054-9CACB290288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b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0647" name="Rectangle 7">
            <a:extLst>
              <a:ext uri="{FF2B5EF4-FFF2-40B4-BE49-F238E27FC236}">
                <a16:creationId xmlns:a16="http://schemas.microsoft.com/office/drawing/2014/main" id="{63060AD7-0C3D-477B-BD60-55C8EBDB94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/>
            </a:lvl1pPr>
          </a:lstStyle>
          <a:p>
            <a:pPr>
              <a:defRPr/>
            </a:pPr>
            <a:fld id="{AE66C03C-4B0E-4149-8287-A3B340EB81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1DE2DCE1-2EFC-4C42-8DFC-CBA6F33233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1637794-A468-4EC6-9DD2-8F932E639220}" type="slidenum">
              <a:rPr lang="en-US" altLang="en-US" sz="1300" smtClean="0"/>
              <a:pPr/>
              <a:t>1</a:t>
            </a:fld>
            <a:endParaRPr lang="en-US" altLang="en-US" sz="130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07B12F9-7FC5-42D0-9964-0865785D1C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2BC6D4DE-B9DA-4FD2-A997-14A566E8D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D3FCD778-3AE4-42E7-AB74-D00245452A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45A3DB5-4F11-4CB9-BD43-77A6F1184F30}" type="slidenum">
              <a:rPr lang="en-US" altLang="en-US" sz="1300" smtClean="0"/>
              <a:pPr/>
              <a:t>14</a:t>
            </a:fld>
            <a:endParaRPr lang="en-US" altLang="en-US" sz="1300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E0E1BD94-40E1-42D9-AC0F-6DBED183ED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F548A35E-BDBC-4805-BE0E-5DB4CDDA19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920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66C03C-4B0E-4149-8287-A3B340EB818D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4810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516EBF0D-549B-4B96-9F9D-99104C0272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16DE627-E9A0-44A0-8058-E175A1E3A18A}" type="slidenum">
              <a:rPr lang="en-US" altLang="en-US" sz="1300" smtClean="0"/>
              <a:pPr/>
              <a:t>16</a:t>
            </a:fld>
            <a:endParaRPr lang="en-US" altLang="en-US" sz="1300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1839E502-C201-436D-805E-A0C9059389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1BE0CB22-2002-47F0-8684-94D93C5B97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5332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Disk latency refers to</a:t>
            </a:r>
            <a:r>
              <a:rPr lang="en-US" b="1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 the time delay between a request for data and the return of the data.</a:t>
            </a:r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66C03C-4B0E-4149-8287-A3B340EB818D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6083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66C03C-4B0E-4149-8287-A3B340EB818D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39811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>
            <a:extLst>
              <a:ext uri="{FF2B5EF4-FFF2-40B4-BE49-F238E27FC236}">
                <a16:creationId xmlns:a16="http://schemas.microsoft.com/office/drawing/2014/main" id="{DD59509B-1E67-40A2-8C0D-56F59CA237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>
            <a:extLst>
              <a:ext uri="{FF2B5EF4-FFF2-40B4-BE49-F238E27FC236}">
                <a16:creationId xmlns:a16="http://schemas.microsoft.com/office/drawing/2014/main" id="{F90B1745-F8AA-42F1-A69F-AB4A7969E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45060" name="Slide Number Placeholder 3">
            <a:extLst>
              <a:ext uri="{FF2B5EF4-FFF2-40B4-BE49-F238E27FC236}">
                <a16:creationId xmlns:a16="http://schemas.microsoft.com/office/drawing/2014/main" id="{273EC31C-439C-46F6-BC7F-647B26103D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4D24BB8-FD48-479F-B806-2D149D6EDED2}" type="slidenum">
              <a:rPr lang="en-US" altLang="en-US" sz="1300" smtClean="0"/>
              <a:pPr/>
              <a:t>20</a:t>
            </a:fld>
            <a:endParaRPr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24717812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66C03C-4B0E-4149-8287-A3B340EB818D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7420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39BA7D76-01A0-44F2-89B1-63E0F21140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BE9A65A-C6A6-437E-860D-28B578E0FA99}" type="slidenum">
              <a:rPr lang="en-US" altLang="en-US" sz="1300" smtClean="0"/>
              <a:pPr/>
              <a:t>24</a:t>
            </a:fld>
            <a:endParaRPr lang="en-US" altLang="en-US" sz="13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F7F0E3D2-8D1D-4E9E-86ED-3DCB13525B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B1A6E11A-8162-4AD6-A68A-F876C2FC20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FFFBFD61-D515-4C27-BC04-B6726E8461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E33FC15-B3FD-4131-A17E-3B00DAFF8E30}" type="slidenum">
              <a:rPr lang="en-US" altLang="en-US" sz="1300" smtClean="0"/>
              <a:pPr/>
              <a:t>25</a:t>
            </a:fld>
            <a:endParaRPr lang="en-US" altLang="en-US" sz="13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70C77BC8-D78A-45A5-8E34-399D705213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D155EB5F-C6B8-4100-A62C-D800041D9A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)= 10,000 2/2*10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Mean time to data loss=MTTF </a:t>
            </a:r>
            <a:r>
              <a:rPr lang="en-US" sz="1800" b="1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/2 * 10</a:t>
            </a:r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E02A4683-3128-4DFE-A149-AF7747B87A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321C362-86F0-45B3-B087-EB55DFF280B9}" type="slidenum">
              <a:rPr lang="en-US" altLang="en-US" sz="1300" smtClean="0"/>
              <a:pPr/>
              <a:t>26</a:t>
            </a:fld>
            <a:endParaRPr lang="en-US" altLang="en-US" sz="130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FC8EAC48-4371-407E-BAE5-E8D5CF0E6F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323BF492-B734-4B57-92DB-E4DE382AEB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048294A3-FBA0-48E6-BAC1-C31A4FE169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49E0957-6F75-455E-8328-45C1F34BBE0F}" type="slidenum">
              <a:rPr lang="en-US" altLang="en-US" sz="1300" smtClean="0"/>
              <a:pPr/>
              <a:t>2</a:t>
            </a:fld>
            <a:endParaRPr lang="en-US" altLang="en-US" sz="1300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883A5C15-38DE-4ED9-8294-23102A475A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9702C81A-DDDF-4D28-B5C0-A85F56BF2B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65434224-1541-4F6D-8615-BDEE44F5A6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BAC1DCC-3B3E-490B-A449-40495B34789C}" type="slidenum">
              <a:rPr lang="en-US" altLang="en-US" sz="1300" smtClean="0"/>
              <a:pPr/>
              <a:t>27</a:t>
            </a:fld>
            <a:endParaRPr lang="en-US" altLang="en-US" sz="1300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4C386D90-9A87-4D30-8E11-A54A5C6C20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11F6F7F1-7A05-4849-9290-DEB5F5443B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65434224-1541-4F6D-8615-BDEE44F5A6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BAC1DCC-3B3E-490B-A449-40495B34789C}" type="slidenum">
              <a:rPr lang="en-US" altLang="en-US" sz="1300" smtClean="0"/>
              <a:pPr/>
              <a:t>28</a:t>
            </a:fld>
            <a:endParaRPr lang="en-US" altLang="en-US" sz="1300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4C386D90-9A87-4D30-8E11-A54A5C6C20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11F6F7F1-7A05-4849-9290-DEB5F5443B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6550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D0A35225-5E7D-47C9-941A-D0770BC587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5A698D4-1384-4BA5-B733-041EDF45F76D}" type="slidenum">
              <a:rPr lang="en-US" altLang="en-US" sz="1300" smtClean="0"/>
              <a:pPr/>
              <a:t>29</a:t>
            </a:fld>
            <a:endParaRPr lang="en-US" altLang="en-US" sz="1300"/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6A4FBC79-C959-4D88-9209-626C6B4181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53DB9E80-8D28-41EF-86B7-F9C1B49EE8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EF65BE21-C91A-4A31-B1FB-B8E99A772A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8472180-291D-4D38-BFEA-8EB6CB704FCA}" type="slidenum">
              <a:rPr lang="en-US" altLang="en-US" sz="1300" smtClean="0"/>
              <a:pPr/>
              <a:t>30</a:t>
            </a:fld>
            <a:endParaRPr lang="en-US" altLang="en-US" sz="1300"/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E5C88F20-F4BE-468E-B651-F417A34B4D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1388756E-060E-48EC-86E0-7EF60BB005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</a:rPr>
              <a:t>Raid 4 for heavy traffic for parity block</a:t>
            </a:r>
          </a:p>
          <a:p>
            <a:r>
              <a:rPr lang="en-US" altLang="en-US" dirty="0">
                <a:latin typeface="Times New Roman" panose="02020603050405020304" pitchFamily="18" charset="0"/>
              </a:rPr>
              <a:t>It is resolved in 5.</a:t>
            </a:r>
          </a:p>
          <a:p>
            <a:r>
              <a:rPr lang="en-US" altLang="en-US" dirty="0">
                <a:latin typeface="Times New Roman" panose="02020603050405020304" pitchFamily="18" charset="0"/>
              </a:rPr>
              <a:t>Raid level 6 2 error correction blocks instead of single parity block. Reed </a:t>
            </a:r>
            <a:r>
              <a:rPr lang="en-US" altLang="en-US" dirty="0" err="1">
                <a:latin typeface="Times New Roman" panose="02020603050405020304" pitchFamily="18" charset="0"/>
              </a:rPr>
              <a:t>solamon</a:t>
            </a:r>
            <a:r>
              <a:rPr lang="en-US" altLang="en-US" dirty="0">
                <a:latin typeface="Times New Roman" panose="02020603050405020304" pitchFamily="18" charset="0"/>
              </a:rPr>
              <a:t> codes. </a:t>
            </a:r>
          </a:p>
          <a:p>
            <a:r>
              <a:rPr lang="en-US" altLang="en-US" dirty="0">
                <a:latin typeface="Times New Roman" panose="02020603050405020304" pitchFamily="18" charset="0"/>
              </a:rPr>
              <a:t>Two bits of redundant data are stored for every 4 bits of data- system can tolerate 2 disk </a:t>
            </a:r>
            <a:r>
              <a:rPr lang="en-US" altLang="en-US" dirty="0" err="1">
                <a:latin typeface="Times New Roman" panose="02020603050405020304" pitchFamily="18" charset="0"/>
              </a:rPr>
              <a:t>failiur</a:t>
            </a:r>
            <a:r>
              <a:rPr lang="en-US" altLang="en-US" dirty="0">
                <a:latin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60FB065A-78BE-4E84-93B0-7AB5724FDA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3F4AF67-0335-4117-B131-93E2956BE666}" type="slidenum">
              <a:rPr lang="en-US" altLang="en-US" sz="1300" smtClean="0"/>
              <a:pPr/>
              <a:t>31</a:t>
            </a:fld>
            <a:endParaRPr lang="en-US" altLang="en-US" sz="1300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3C7BBB92-162F-46EB-B3B3-A6DC9ECF23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86438A58-9EBA-4315-9C87-584150C80E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C30EBD12-8697-40B0-A3F2-4C4F89674A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17BF2B6-781A-4AC8-93AC-C210D5147293}" type="slidenum">
              <a:rPr lang="en-US" altLang="en-US" sz="1300" smtClean="0"/>
              <a:pPr/>
              <a:t>33</a:t>
            </a:fld>
            <a:endParaRPr lang="en-US" altLang="en-US" sz="1300"/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87B9E07E-8C5A-4C76-B1D6-CD8E1136C5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AFB2F9B7-1DD0-43BC-9F80-EFD00F7EAE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solidFill>
                  <a:srgbClr val="002060"/>
                </a:solidFill>
              </a:rPr>
              <a:t>Monetary cost of </a:t>
            </a:r>
            <a:r>
              <a:rPr lang="en-US" altLang="en-US" dirty="0" err="1">
                <a:solidFill>
                  <a:srgbClr val="002060"/>
                </a:solidFill>
              </a:rPr>
              <a:t>extradisk</a:t>
            </a:r>
            <a:r>
              <a:rPr lang="en-US" altLang="en-US" dirty="0">
                <a:solidFill>
                  <a:srgbClr val="002060"/>
                </a:solidFill>
              </a:rPr>
              <a:t> storage</a:t>
            </a:r>
          </a:p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C53B6529-72A3-40F6-9F9D-1075C76843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B9E53A6-478E-4DAC-B297-8D53FE5E195B}" type="slidenum">
              <a:rPr lang="en-US" altLang="en-US" sz="1300" smtClean="0"/>
              <a:pPr/>
              <a:t>34</a:t>
            </a:fld>
            <a:endParaRPr lang="en-US" altLang="en-US" sz="1300"/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ECA636FD-8B00-4ED2-A13D-4F1D5B1444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0819B8F5-B510-40C9-8DB4-23A4170413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E41EE66D-62D7-453A-87D5-FE8A75E92E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06C03B5-2387-48FE-8BB1-EACBDB08A90F}" type="slidenum">
              <a:rPr lang="en-US" altLang="en-US" sz="1300" smtClean="0"/>
              <a:pPr/>
              <a:t>37</a:t>
            </a:fld>
            <a:endParaRPr lang="en-US" altLang="en-US" sz="1300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D4C4F2F8-6CFA-4EAB-B0CF-719E4D3767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81E986B0-8B7A-4245-A70E-2F2D1E576F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err="1">
                <a:latin typeface="Times New Roman" panose="02020603050405020304" pitchFamily="18" charset="0"/>
              </a:rPr>
              <a:t>Hw</a:t>
            </a:r>
            <a:r>
              <a:rPr lang="en-US" altLang="en-US" dirty="0">
                <a:latin typeface="Times New Roman" panose="02020603050405020304" pitchFamily="18" charset="0"/>
              </a:rPr>
              <a:t> implementation can use non-volatile RAM to record writes before they are performed. In case of power </a:t>
            </a:r>
            <a:r>
              <a:rPr lang="en-US" altLang="en-US" dirty="0" err="1">
                <a:latin typeface="Times New Roman" panose="02020603050405020304" pitchFamily="18" charset="0"/>
              </a:rPr>
              <a:t>failiuer</a:t>
            </a:r>
            <a:r>
              <a:rPr lang="en-US" altLang="en-US" dirty="0">
                <a:latin typeface="Times New Roman" panose="02020603050405020304" pitchFamily="18" charset="0"/>
              </a:rPr>
              <a:t> , when sys come back up, it retrieves </a:t>
            </a:r>
            <a:r>
              <a:rPr lang="en-US" altLang="en-US" dirty="0" err="1">
                <a:latin typeface="Times New Roman" panose="02020603050405020304" pitchFamily="18" charset="0"/>
              </a:rPr>
              <a:t>infor</a:t>
            </a:r>
            <a:r>
              <a:rPr lang="en-US" altLang="en-US" dirty="0">
                <a:latin typeface="Times New Roman" panose="02020603050405020304" pitchFamily="18" charset="0"/>
              </a:rPr>
              <a:t> about any incomplete writes from no-vol ram. And then complete the write.</a:t>
            </a:r>
          </a:p>
          <a:p>
            <a:r>
              <a:rPr lang="en-US" altLang="en-US" dirty="0">
                <a:latin typeface="Times New Roman" panose="02020603050405020304" pitchFamily="18" charset="0"/>
              </a:rPr>
              <a:t>With </a:t>
            </a:r>
            <a:r>
              <a:rPr lang="en-US" altLang="en-US" dirty="0" err="1">
                <a:latin typeface="Times New Roman" panose="02020603050405020304" pitchFamily="18" charset="0"/>
              </a:rPr>
              <a:t>sw</a:t>
            </a:r>
            <a:r>
              <a:rPr lang="en-US" altLang="en-US" dirty="0">
                <a:latin typeface="Times New Roman" panose="02020603050405020304" pitchFamily="18" charset="0"/>
              </a:rPr>
              <a:t> raid additional steps should be taken  to detect partially </a:t>
            </a:r>
            <a:r>
              <a:rPr lang="en-US" altLang="en-US" dirty="0" err="1">
                <a:latin typeface="Times New Roman" panose="02020603050405020304" pitchFamily="18" charset="0"/>
              </a:rPr>
              <a:t>writed</a:t>
            </a:r>
            <a:r>
              <a:rPr lang="en-US" altLang="en-US" dirty="0">
                <a:latin typeface="Times New Roman" panose="02020603050405020304" pitchFamily="18" charset="0"/>
              </a:rPr>
              <a:t>  blocks. – all the blocks should be scanned to see any pair of 2 disk have different content. Longer time. </a:t>
            </a:r>
            <a:r>
              <a:rPr lang="en-US" altLang="en-US" dirty="0" err="1">
                <a:latin typeface="Times New Roman" panose="02020603050405020304" pitchFamily="18" charset="0"/>
              </a:rPr>
              <a:t>Hw</a:t>
            </a:r>
            <a:r>
              <a:rPr lang="en-US" altLang="en-US" dirty="0">
                <a:latin typeface="Times New Roman" panose="02020603050405020304" pitchFamily="18" charset="0"/>
              </a:rPr>
              <a:t> read does not have this prob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77EA2393-26EC-4042-A04A-DD5C8A3191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E389C9F-2B93-46E3-AAB6-6791B4207C05}" type="slidenum">
              <a:rPr lang="en-US" altLang="en-US" sz="1300" smtClean="0"/>
              <a:pPr/>
              <a:t>38</a:t>
            </a:fld>
            <a:endParaRPr lang="en-US" altLang="en-US" sz="1300"/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006D4976-F940-41DF-BB71-CC254D641B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E986CEB9-868E-405F-9367-6C020CB32B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3EC9F6E7-DEF2-49C0-92BA-FB004184EE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3CC407D-2643-4298-A820-C84B341BD844}" type="slidenum">
              <a:rPr lang="en-US" altLang="en-US" sz="1300" smtClean="0"/>
              <a:pPr/>
              <a:t>39</a:t>
            </a:fld>
            <a:endParaRPr lang="en-US" altLang="en-US" sz="1300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474E12EE-55AE-4AC3-BF16-3549D8B102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FA275392-497E-4DB8-8EE4-2C35436651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666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C48ADEE5-C4A0-4F83-9B18-036FD8CBAA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F2EE62E-9FF8-44D3-B807-CC851990CD6D}" type="slidenum">
              <a:rPr lang="en-US" altLang="en-US" sz="1300" smtClean="0"/>
              <a:pPr/>
              <a:t>6</a:t>
            </a:fld>
            <a:endParaRPr lang="en-US" altLang="en-US" sz="130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DB978EA3-6CF9-4931-85CA-6A1AF32950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690103F9-36CF-40EF-81E1-4FD19CC95B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25C5637C-BBA3-48D2-8C86-6B60EC57C4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D5D4989-8BD1-428D-AC92-BEF58CA1327D}" type="slidenum">
              <a:rPr lang="en-US" altLang="en-US" sz="1300" smtClean="0"/>
              <a:pPr/>
              <a:t>40</a:t>
            </a:fld>
            <a:endParaRPr lang="en-US" altLang="en-US" sz="1300"/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7FF74F07-6B3E-4149-9CA8-73743248D0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D92B6EF9-A8F1-4ED3-9A80-8ED45EE2F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</a:rPr>
              <a:t>Consecutive blocks- extent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="1" dirty="0">
                <a:solidFill>
                  <a:srgbClr val="002060"/>
                </a:solidFill>
              </a:rPr>
              <a:t>Non-volatile write buffers =power </a:t>
            </a:r>
            <a:r>
              <a:rPr lang="en-US" altLang="en-US" b="1" dirty="0" err="1">
                <a:solidFill>
                  <a:srgbClr val="002060"/>
                </a:solidFill>
              </a:rPr>
              <a:t>failier</a:t>
            </a:r>
            <a:r>
              <a:rPr lang="en-US" altLang="en-US" b="1" dirty="0">
                <a:solidFill>
                  <a:srgbClr val="002060"/>
                </a:solidFill>
              </a:rPr>
              <a:t> memory content lose-  flash memory</a:t>
            </a:r>
          </a:p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81CDFE0C-A61B-43EA-B968-B08E5A92F7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CDA1365-8575-439D-A30F-DB7B7A8B3AE6}" type="slidenum">
              <a:rPr lang="en-US" altLang="en-US" sz="1300" smtClean="0"/>
              <a:pPr/>
              <a:t>42</a:t>
            </a:fld>
            <a:endParaRPr lang="en-US" altLang="en-US" sz="1300"/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305E8670-C567-45BC-B922-25AE03A77E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96CA28A6-3A1B-4A8B-9839-0F39FE75BC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9101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66C03C-4B0E-4149-8287-A3B340EB818D}" type="slidenum">
              <a:rPr lang="en-US" altLang="en-US" smtClean="0"/>
              <a:pPr>
                <a:defRPr/>
              </a:pPr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917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D59427F-6E79-4429-AAD3-19FAAE0343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21DF573-48A5-4494-BFF3-C4B55C390A43}" type="slidenum">
              <a:rPr lang="en-US" altLang="en-US" sz="1300" smtClean="0"/>
              <a:pPr/>
              <a:t>7</a:t>
            </a:fld>
            <a:endParaRPr lang="en-US" altLang="en-US" sz="1300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FCF865CD-1526-4C8D-B58B-4C6DE09602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DB6329B6-B0F0-4978-93A6-69CF6C218C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31C1863A-3A8E-4A7B-8235-1E30E2BDA6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AC76D43-C1DE-4C6B-81D5-24472C4FEB7D}" type="slidenum">
              <a:rPr lang="en-US" altLang="en-US" sz="1300" smtClean="0"/>
              <a:pPr/>
              <a:t>8</a:t>
            </a:fld>
            <a:endParaRPr lang="en-US" altLang="en-US" sz="13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A0F9374B-7F70-43D7-BB41-021AA7A534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EBF337D5-71DF-4FE0-84E3-597CCE8B63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246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66C03C-4B0E-4149-8287-A3B340EB818D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2705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6EEADBB4-10F9-4DF9-AA23-2602B1E168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7AF9A82-DABB-4882-8E9E-D2F27043EE1B}" type="slidenum">
              <a:rPr lang="en-US" altLang="en-US" sz="1300" smtClean="0"/>
              <a:pPr/>
              <a:t>11</a:t>
            </a:fld>
            <a:endParaRPr lang="en-US" altLang="en-US" sz="1300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2D9DC4ED-F32B-41AC-9079-8643E07E58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96AC17D1-5875-40AE-A6A7-F9DF2FEF0F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88068DC1-F384-4BDA-8357-C4E4516A50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6A73EC4-D110-4477-8823-4F07F680E630}" type="slidenum">
              <a:rPr lang="en-US" altLang="en-US" sz="1300" smtClean="0"/>
              <a:pPr/>
              <a:t>12</a:t>
            </a:fld>
            <a:endParaRPr lang="en-US" altLang="en-US" sz="1300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0EBB60F5-AF69-4AE2-8874-46F0513AE6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39303B8D-3055-496A-84BB-85C1B127C6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3C120632-6450-496D-9021-144FCC9463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FE5D3C3-97C3-42F0-8AD8-A78667E011D8}" type="slidenum">
              <a:rPr lang="en-US" altLang="en-US" sz="1300" smtClean="0"/>
              <a:pPr/>
              <a:t>13</a:t>
            </a:fld>
            <a:endParaRPr lang="en-US" altLang="en-US" sz="1300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9FFDA698-AD1E-490A-843E-56BBFBDA15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F4C63D34-496E-420D-BEE9-57DE0CECD3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4938" y="5726113"/>
            <a:ext cx="3694112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b="1" baseline="30000" dirty="0">
                <a:solidFill>
                  <a:srgbClr val="002060"/>
                </a:solidFill>
              </a:rPr>
              <a:t>th</a:t>
            </a:r>
            <a:r>
              <a:rPr lang="en-US" altLang="en-US" b="1" dirty="0">
                <a:solidFill>
                  <a:srgbClr val="002060"/>
                </a:solidFill>
              </a:rPr>
              <a:t> Ed</a:t>
            </a:r>
            <a:r>
              <a:rPr lang="en-US" altLang="en-US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6218238"/>
            <a:ext cx="1905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8" y="0"/>
            <a:ext cx="1331269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0487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3046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117475"/>
            <a:ext cx="20193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117475"/>
            <a:ext cx="59055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46499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2825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49" y="1093788"/>
            <a:ext cx="7707313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4371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0709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1093788"/>
            <a:ext cx="375443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1093788"/>
            <a:ext cx="3754438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0802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9042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6005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21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8809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14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8145" y="1093788"/>
            <a:ext cx="7727518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4717" y="6613525"/>
            <a:ext cx="51809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12.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117475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5"/>
            <a:ext cx="25717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5445125"/>
            <a:ext cx="227012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0"/>
            <a:ext cx="742012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Relationship Id="rId4" Type="http://schemas.openxmlformats.org/officeDocument/2006/relationships/customXml" Target="../ink/ink8.xml"/></Relationships>
</file>

<file path=ppt/slides/_rels/slide11.xml.rels><?xml version="1.0" encoding="UTF-8" standalone="yes"?>
<Relationships xmlns="http://schemas.openxmlformats.org/package/2006/relationships"><Relationship Id="rId39" Type="http://schemas.openxmlformats.org/officeDocument/2006/relationships/customXml" Target="../ink/ink14.xml"/><Relationship Id="rId3" Type="http://schemas.openxmlformats.org/officeDocument/2006/relationships/image" Target="../media/image13.png"/><Relationship Id="rId34" Type="http://schemas.openxmlformats.org/officeDocument/2006/relationships/image" Target="../media/image42.png"/><Relationship Id="rId42" Type="http://schemas.openxmlformats.org/officeDocument/2006/relationships/image" Target="../media/image43.png"/><Relationship Id="rId47" Type="http://schemas.openxmlformats.org/officeDocument/2006/relationships/customXml" Target="../ink/ink18.xml"/><Relationship Id="rId50" Type="http://schemas.openxmlformats.org/officeDocument/2006/relationships/image" Target="../media/image47.png"/><Relationship Id="rId55" Type="http://schemas.openxmlformats.org/officeDocument/2006/relationships/customXml" Target="../ink/ink22.xml"/><Relationship Id="rId7" Type="http://schemas.openxmlformats.org/officeDocument/2006/relationships/customXml" Target="../ink/ink9.xml"/><Relationship Id="rId33" Type="http://schemas.openxmlformats.org/officeDocument/2006/relationships/customXml" Target="../ink/ink11.xml"/><Relationship Id="rId38" Type="http://schemas.openxmlformats.org/officeDocument/2006/relationships/image" Target="../media/image320.png"/><Relationship Id="rId46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41" Type="http://schemas.openxmlformats.org/officeDocument/2006/relationships/customXml" Target="../ink/ink15.xml"/><Relationship Id="rId54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svg"/><Relationship Id="rId32" Type="http://schemas.openxmlformats.org/officeDocument/2006/relationships/image" Target="../media/image41.png"/><Relationship Id="rId37" Type="http://schemas.openxmlformats.org/officeDocument/2006/relationships/customXml" Target="../ink/ink13.xml"/><Relationship Id="rId40" Type="http://schemas.openxmlformats.org/officeDocument/2006/relationships/image" Target="../media/image39.png"/><Relationship Id="rId45" Type="http://schemas.openxmlformats.org/officeDocument/2006/relationships/customXml" Target="../ink/ink17.xml"/><Relationship Id="rId53" Type="http://schemas.openxmlformats.org/officeDocument/2006/relationships/customXml" Target="../ink/ink21.xml"/><Relationship Id="rId58" Type="http://schemas.openxmlformats.org/officeDocument/2006/relationships/image" Target="../media/image51.png"/><Relationship Id="rId5" Type="http://schemas.openxmlformats.org/officeDocument/2006/relationships/image" Target="../media/image15.png"/><Relationship Id="rId36" Type="http://schemas.openxmlformats.org/officeDocument/2006/relationships/image" Target="../media/image310.png"/><Relationship Id="rId49" Type="http://schemas.openxmlformats.org/officeDocument/2006/relationships/customXml" Target="../ink/ink19.xml"/><Relationship Id="rId57" Type="http://schemas.openxmlformats.org/officeDocument/2006/relationships/customXml" Target="../ink/ink23.xml"/><Relationship Id="rId31" Type="http://schemas.openxmlformats.org/officeDocument/2006/relationships/customXml" Target="../ink/ink10.xml"/><Relationship Id="rId44" Type="http://schemas.openxmlformats.org/officeDocument/2006/relationships/image" Target="../media/image44.png"/><Relationship Id="rId52" Type="http://schemas.openxmlformats.org/officeDocument/2006/relationships/image" Target="../media/image48.png"/><Relationship Id="rId4" Type="http://schemas.openxmlformats.org/officeDocument/2006/relationships/image" Target="../media/image14.svg"/><Relationship Id="rId30" Type="http://schemas.openxmlformats.org/officeDocument/2006/relationships/image" Target="../media/image40.png"/><Relationship Id="rId35" Type="http://schemas.openxmlformats.org/officeDocument/2006/relationships/customXml" Target="../ink/ink12.xml"/><Relationship Id="rId43" Type="http://schemas.openxmlformats.org/officeDocument/2006/relationships/customXml" Target="../ink/ink16.xml"/><Relationship Id="rId48" Type="http://schemas.openxmlformats.org/officeDocument/2006/relationships/image" Target="../media/image46.png"/><Relationship Id="rId56" Type="http://schemas.openxmlformats.org/officeDocument/2006/relationships/image" Target="../media/image50.png"/><Relationship Id="rId51" Type="http://schemas.openxmlformats.org/officeDocument/2006/relationships/customXml" Target="../ink/ink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47" Type="http://schemas.openxmlformats.org/officeDocument/2006/relationships/customXml" Target="../ink/ink25.xml"/><Relationship Id="rId50" Type="http://schemas.openxmlformats.org/officeDocument/2006/relationships/image" Target="../media/image78.png"/><Relationship Id="rId46" Type="http://schemas.openxmlformats.org/officeDocument/2006/relationships/image" Target="../media/image7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0.xml"/><Relationship Id="rId18" Type="http://schemas.openxmlformats.org/officeDocument/2006/relationships/image" Target="../media/image31.png"/><Relationship Id="rId26" Type="http://schemas.openxmlformats.org/officeDocument/2006/relationships/image" Target="../media/image35.png"/><Relationship Id="rId39" Type="http://schemas.openxmlformats.org/officeDocument/2006/relationships/customXml" Target="../ink/ink43.xml"/><Relationship Id="rId21" Type="http://schemas.openxmlformats.org/officeDocument/2006/relationships/customXml" Target="../ink/ink34.xml"/><Relationship Id="rId34" Type="http://schemas.openxmlformats.org/officeDocument/2006/relationships/image" Target="../media/image52.png"/><Relationship Id="rId42" Type="http://schemas.openxmlformats.org/officeDocument/2006/relationships/image" Target="../media/image56.png"/><Relationship Id="rId47" Type="http://schemas.openxmlformats.org/officeDocument/2006/relationships/customXml" Target="../ink/ink47.xml"/><Relationship Id="rId50" Type="http://schemas.openxmlformats.org/officeDocument/2006/relationships/image" Target="../media/image60.png"/><Relationship Id="rId55" Type="http://schemas.openxmlformats.org/officeDocument/2006/relationships/customXml" Target="../ink/ink51.xml"/><Relationship Id="rId63" Type="http://schemas.openxmlformats.org/officeDocument/2006/relationships/customXml" Target="../ink/ink56.xml"/><Relationship Id="rId7" Type="http://schemas.openxmlformats.org/officeDocument/2006/relationships/customXml" Target="../ink/ink27.xml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30.png"/><Relationship Id="rId29" Type="http://schemas.openxmlformats.org/officeDocument/2006/relationships/customXml" Target="../ink/ink38.xml"/><Relationship Id="rId11" Type="http://schemas.openxmlformats.org/officeDocument/2006/relationships/customXml" Target="../ink/ink29.xml"/><Relationship Id="rId24" Type="http://schemas.openxmlformats.org/officeDocument/2006/relationships/image" Target="../media/image34.png"/><Relationship Id="rId32" Type="http://schemas.openxmlformats.org/officeDocument/2006/relationships/image" Target="../media/image38.png"/><Relationship Id="rId37" Type="http://schemas.openxmlformats.org/officeDocument/2006/relationships/customXml" Target="../ink/ink42.xml"/><Relationship Id="rId40" Type="http://schemas.openxmlformats.org/officeDocument/2006/relationships/image" Target="../media/image55.png"/><Relationship Id="rId45" Type="http://schemas.openxmlformats.org/officeDocument/2006/relationships/customXml" Target="../ink/ink46.xml"/><Relationship Id="rId53" Type="http://schemas.openxmlformats.org/officeDocument/2006/relationships/customXml" Target="../ink/ink50.xml"/><Relationship Id="rId58" Type="http://schemas.openxmlformats.org/officeDocument/2006/relationships/image" Target="../media/image64.png"/><Relationship Id="rId5" Type="http://schemas.openxmlformats.org/officeDocument/2006/relationships/customXml" Target="../ink/ink26.xml"/><Relationship Id="rId61" Type="http://schemas.openxmlformats.org/officeDocument/2006/relationships/customXml" Target="../ink/ink55.xml"/><Relationship Id="rId19" Type="http://schemas.openxmlformats.org/officeDocument/2006/relationships/customXml" Target="../ink/ink33.xml"/><Relationship Id="rId14" Type="http://schemas.openxmlformats.org/officeDocument/2006/relationships/image" Target="../media/image29.png"/><Relationship Id="rId22" Type="http://schemas.openxmlformats.org/officeDocument/2006/relationships/image" Target="../media/image33.png"/><Relationship Id="rId27" Type="http://schemas.openxmlformats.org/officeDocument/2006/relationships/customXml" Target="../ink/ink37.xml"/><Relationship Id="rId30" Type="http://schemas.openxmlformats.org/officeDocument/2006/relationships/image" Target="../media/image37.png"/><Relationship Id="rId35" Type="http://schemas.openxmlformats.org/officeDocument/2006/relationships/customXml" Target="../ink/ink41.xml"/><Relationship Id="rId43" Type="http://schemas.openxmlformats.org/officeDocument/2006/relationships/customXml" Target="../ink/ink45.xml"/><Relationship Id="rId48" Type="http://schemas.openxmlformats.org/officeDocument/2006/relationships/image" Target="../media/image59.png"/><Relationship Id="rId56" Type="http://schemas.openxmlformats.org/officeDocument/2006/relationships/image" Target="../media/image63.png"/><Relationship Id="rId64" Type="http://schemas.openxmlformats.org/officeDocument/2006/relationships/customXml" Target="../ink/ink57.xml"/><Relationship Id="rId8" Type="http://schemas.openxmlformats.org/officeDocument/2006/relationships/image" Target="../media/image460.png"/><Relationship Id="rId51" Type="http://schemas.openxmlformats.org/officeDocument/2006/relationships/customXml" Target="../ink/ink49.xml"/><Relationship Id="rId3" Type="http://schemas.openxmlformats.org/officeDocument/2006/relationships/image" Target="../media/image26.png"/><Relationship Id="rId12" Type="http://schemas.openxmlformats.org/officeDocument/2006/relationships/image" Target="../media/image28.png"/><Relationship Id="rId17" Type="http://schemas.openxmlformats.org/officeDocument/2006/relationships/customXml" Target="../ink/ink32.xml"/><Relationship Id="rId25" Type="http://schemas.openxmlformats.org/officeDocument/2006/relationships/customXml" Target="../ink/ink36.xml"/><Relationship Id="rId33" Type="http://schemas.openxmlformats.org/officeDocument/2006/relationships/customXml" Target="../ink/ink40.xml"/><Relationship Id="rId38" Type="http://schemas.openxmlformats.org/officeDocument/2006/relationships/image" Target="../media/image54.png"/><Relationship Id="rId46" Type="http://schemas.openxmlformats.org/officeDocument/2006/relationships/image" Target="../media/image58.png"/><Relationship Id="rId59" Type="http://schemas.openxmlformats.org/officeDocument/2006/relationships/customXml" Target="../ink/ink53.xml"/><Relationship Id="rId20" Type="http://schemas.openxmlformats.org/officeDocument/2006/relationships/image" Target="../media/image32.png"/><Relationship Id="rId41" Type="http://schemas.openxmlformats.org/officeDocument/2006/relationships/customXml" Target="../ink/ink44.xml"/><Relationship Id="rId54" Type="http://schemas.openxmlformats.org/officeDocument/2006/relationships/image" Target="../media/image62.png"/><Relationship Id="rId6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15" Type="http://schemas.openxmlformats.org/officeDocument/2006/relationships/customXml" Target="../ink/ink31.xml"/><Relationship Id="rId23" Type="http://schemas.openxmlformats.org/officeDocument/2006/relationships/customXml" Target="../ink/ink35.xml"/><Relationship Id="rId28" Type="http://schemas.openxmlformats.org/officeDocument/2006/relationships/image" Target="../media/image36.png"/><Relationship Id="rId36" Type="http://schemas.openxmlformats.org/officeDocument/2006/relationships/image" Target="../media/image53.png"/><Relationship Id="rId49" Type="http://schemas.openxmlformats.org/officeDocument/2006/relationships/customXml" Target="../ink/ink48.xml"/><Relationship Id="rId57" Type="http://schemas.openxmlformats.org/officeDocument/2006/relationships/customXml" Target="../ink/ink52.xml"/><Relationship Id="rId10" Type="http://schemas.openxmlformats.org/officeDocument/2006/relationships/image" Target="../media/image470.png"/><Relationship Id="rId31" Type="http://schemas.openxmlformats.org/officeDocument/2006/relationships/customXml" Target="../ink/ink39.xml"/><Relationship Id="rId44" Type="http://schemas.openxmlformats.org/officeDocument/2006/relationships/image" Target="../media/image57.png"/><Relationship Id="rId52" Type="http://schemas.openxmlformats.org/officeDocument/2006/relationships/image" Target="../media/image61.png"/><Relationship Id="rId60" Type="http://schemas.openxmlformats.org/officeDocument/2006/relationships/customXml" Target="../ink/ink54.xml"/><Relationship Id="rId4" Type="http://schemas.openxmlformats.org/officeDocument/2006/relationships/image" Target="../media/image27.svg"/><Relationship Id="rId9" Type="http://schemas.openxmlformats.org/officeDocument/2006/relationships/customXml" Target="../ink/ink2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2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8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59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0.png"/><Relationship Id="rId4" Type="http://schemas.openxmlformats.org/officeDocument/2006/relationships/customXml" Target="../ink/ink6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.xml"/><Relationship Id="rId3" Type="http://schemas.openxmlformats.org/officeDocument/2006/relationships/image" Target="../media/image5.png"/><Relationship Id="rId12" Type="http://schemas.openxmlformats.org/officeDocument/2006/relationships/image" Target="../media/image7.png"/><Relationship Id="rId46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11" Type="http://schemas.openxmlformats.org/officeDocument/2006/relationships/customXml" Target="../ink/ink2.xml"/><Relationship Id="rId37" Type="http://schemas.openxmlformats.org/officeDocument/2006/relationships/customXml" Target="../ink/ink4.xml"/><Relationship Id="rId45" Type="http://schemas.openxmlformats.org/officeDocument/2006/relationships/customXml" Target="../ink/ink5.xml"/><Relationship Id="rId5" Type="http://schemas.openxmlformats.org/officeDocument/2006/relationships/customXml" Target="../ink/ink1.xml"/><Relationship Id="rId36" Type="http://schemas.openxmlformats.org/officeDocument/2006/relationships/image" Target="../media/image19.png"/><Relationship Id="rId10" Type="http://schemas.openxmlformats.org/officeDocument/2006/relationships/image" Target="../media/image6.png"/><Relationship Id="rId44" Type="http://schemas.openxmlformats.org/officeDocument/2006/relationships/image" Target="../media/image10.pn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customXml" Target="../ink/ink6.xml"/><Relationship Id="rId7" Type="http://schemas.openxmlformats.org/officeDocument/2006/relationships/customXml" Target="../ink/ink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>
            <a:extLst>
              <a:ext uri="{FF2B5EF4-FFF2-40B4-BE49-F238E27FC236}">
                <a16:creationId xmlns:a16="http://schemas.microsoft.com/office/drawing/2014/main" id="{1CB68582-BBE2-4F64-8E5F-7C76410784F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Chapter 12: Physical Storage Systems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8E2B9D-07D4-42E1-86EF-5F57832E53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14" t="24476" r="43286" b="29810"/>
          <a:stretch/>
        </p:blipFill>
        <p:spPr>
          <a:xfrm>
            <a:off x="156754" y="1502229"/>
            <a:ext cx="3840480" cy="2351314"/>
          </a:xfrm>
          <a:prstGeom prst="rect">
            <a:avLst/>
          </a:prstGeom>
        </p:spPr>
      </p:pic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E01A1FB-BBF1-43B7-B3FE-BBF8FEBF2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287" t="25238" r="48428" b="22190"/>
          <a:stretch/>
        </p:blipFill>
        <p:spPr>
          <a:xfrm>
            <a:off x="4220374" y="1502229"/>
            <a:ext cx="3736715" cy="24558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5D6F2A3-F07E-48E4-85C0-228F9B890371}"/>
                  </a:ext>
                </a:extLst>
              </p14:cNvPr>
              <p14:cNvContentPartPr/>
              <p14:nvPr/>
            </p14:nvContentPartPr>
            <p14:xfrm>
              <a:off x="1798920" y="2158920"/>
              <a:ext cx="3916440" cy="1015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5D6F2A3-F07E-48E4-85C0-228F9B89037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89560" y="2149560"/>
                <a:ext cx="3935160" cy="103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7133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>
            <a:extLst>
              <a:ext uri="{FF2B5EF4-FFF2-40B4-BE49-F238E27FC236}">
                <a16:creationId xmlns:a16="http://schemas.microsoft.com/office/drawing/2014/main" id="{3FDDECEE-4421-4D3A-935D-A39AA4A059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Magnetic Hard Disk Mechanism</a:t>
            </a:r>
          </a:p>
        </p:txBody>
      </p:sp>
      <p:sp>
        <p:nvSpPr>
          <p:cNvPr id="25603" name="Text Box 7">
            <a:extLst>
              <a:ext uri="{FF2B5EF4-FFF2-40B4-BE49-F238E27FC236}">
                <a16:creationId xmlns:a16="http://schemas.microsoft.com/office/drawing/2014/main" id="{383A3D0D-A7FB-452B-9B5E-1F5395298D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4829" y="5496783"/>
            <a:ext cx="4556055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700" b="1" dirty="0"/>
              <a:t>Schematic diagram of magnetic disk drive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F4FCCFE-B406-41E1-841A-D5A95EB15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496" y="2842850"/>
            <a:ext cx="2438279" cy="1761432"/>
          </a:xfrm>
          <a:prstGeom prst="rect">
            <a:avLst/>
          </a:prstGeom>
        </p:spPr>
      </p:pic>
      <p:sp>
        <p:nvSpPr>
          <p:cNvPr id="7" name="Text Box 7">
            <a:extLst>
              <a:ext uri="{FF2B5EF4-FFF2-40B4-BE49-F238E27FC236}">
                <a16:creationId xmlns:a16="http://schemas.microsoft.com/office/drawing/2014/main" id="{038E444E-9F58-437F-AF88-2CF2AE191F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9358" y="5482957"/>
            <a:ext cx="3169457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700" b="1" dirty="0"/>
              <a:t>Photo of magnetic disk drive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BAC2392-ACCA-4691-9D6C-021EBB44FC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77817" y="1438587"/>
            <a:ext cx="4982742" cy="38770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89CAB7E-7200-4235-A32B-60F9E60E5132}"/>
                  </a:ext>
                </a:extLst>
              </p14:cNvPr>
              <p14:cNvContentPartPr/>
              <p14:nvPr/>
            </p14:nvContentPartPr>
            <p14:xfrm>
              <a:off x="2239374" y="3394689"/>
              <a:ext cx="41400" cy="52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89CAB7E-7200-4235-A32B-60F9E60E513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230374" y="3386049"/>
                <a:ext cx="59040" cy="7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BCF5BA00-BEAA-4F4C-AA86-CAFF1DA34B72}"/>
              </a:ext>
            </a:extLst>
          </p:cNvPr>
          <p:cNvGrpSpPr/>
          <p:nvPr/>
        </p:nvGrpSpPr>
        <p:grpSpPr>
          <a:xfrm>
            <a:off x="2201934" y="3698529"/>
            <a:ext cx="118080" cy="532080"/>
            <a:chOff x="2201934" y="3698529"/>
            <a:chExt cx="118080" cy="53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EE6A2CF-9852-4650-B332-ECD0A9B167D3}"/>
                    </a:ext>
                  </a:extLst>
                </p14:cNvPr>
                <p14:cNvContentPartPr/>
                <p14:nvPr/>
              </p14:nvContentPartPr>
              <p14:xfrm>
                <a:off x="2201934" y="3698529"/>
                <a:ext cx="39960" cy="111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EE6A2CF-9852-4650-B332-ECD0A9B167D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193294" y="3689889"/>
                  <a:ext cx="576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1B1EE11-8F40-406A-87D3-BC8C40C5A259}"/>
                    </a:ext>
                  </a:extLst>
                </p14:cNvPr>
                <p14:cNvContentPartPr/>
                <p14:nvPr/>
              </p14:nvContentPartPr>
              <p14:xfrm>
                <a:off x="2236134" y="3951609"/>
                <a:ext cx="83880" cy="279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1B1EE11-8F40-406A-87D3-BC8C40C5A25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227494" y="3942609"/>
                  <a:ext cx="101520" cy="296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57538E1-D257-4D7E-B7F9-CE1433AD1BE7}"/>
              </a:ext>
            </a:extLst>
          </p:cNvPr>
          <p:cNvSpPr txBox="1"/>
          <p:nvPr/>
        </p:nvSpPr>
        <p:spPr>
          <a:xfrm>
            <a:off x="2201934" y="5918477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latin typeface="Times New Roman" panose="02020603050405020304" pitchFamily="18" charset="0"/>
              </a:rPr>
              <a:t>Ex- video and image data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C2F637B-705A-4524-A65D-7FFEAC8F06F8}"/>
              </a:ext>
            </a:extLst>
          </p:cNvPr>
          <p:cNvGrpSpPr/>
          <p:nvPr/>
        </p:nvGrpSpPr>
        <p:grpSpPr>
          <a:xfrm>
            <a:off x="2913717" y="2103327"/>
            <a:ext cx="191520" cy="342360"/>
            <a:chOff x="2913717" y="2103327"/>
            <a:chExt cx="191520" cy="34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DC907FD-BCBD-4923-A371-D3F5D8E51481}"/>
                    </a:ext>
                  </a:extLst>
                </p14:cNvPr>
                <p14:cNvContentPartPr/>
                <p14:nvPr/>
              </p14:nvContentPartPr>
              <p14:xfrm>
                <a:off x="2915877" y="2103327"/>
                <a:ext cx="189360" cy="3056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DC907FD-BCBD-4923-A371-D3F5D8E5148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906877" y="2094687"/>
                  <a:ext cx="20700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60ED464-5525-47B3-8A47-875279C12C77}"/>
                    </a:ext>
                  </a:extLst>
                </p14:cNvPr>
                <p14:cNvContentPartPr/>
                <p14:nvPr/>
              </p14:nvContentPartPr>
              <p14:xfrm>
                <a:off x="2913717" y="2201967"/>
                <a:ext cx="86400" cy="2437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60ED464-5525-47B3-8A47-875279C12C7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905077" y="2193327"/>
                  <a:ext cx="104040" cy="26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9942182-062E-C703-EC22-E2882B70C77B}"/>
                  </a:ext>
                </a:extLst>
              </p14:cNvPr>
              <p14:cNvContentPartPr/>
              <p14:nvPr/>
            </p14:nvContentPartPr>
            <p14:xfrm>
              <a:off x="3659568" y="4178663"/>
              <a:ext cx="317880" cy="192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9942182-062E-C703-EC22-E2882B70C77B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650568" y="4170023"/>
                <a:ext cx="3355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8CE21FF-2703-126E-E483-A0CF104AAE11}"/>
                  </a:ext>
                </a:extLst>
              </p14:cNvPr>
              <p14:cNvContentPartPr/>
              <p14:nvPr/>
            </p14:nvContentPartPr>
            <p14:xfrm>
              <a:off x="2788368" y="3376943"/>
              <a:ext cx="460080" cy="313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8CE21FF-2703-126E-E483-A0CF104AAE1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779728" y="3368303"/>
                <a:ext cx="477720" cy="33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F1654072-A3A9-93E8-1C59-D2B894781327}"/>
              </a:ext>
            </a:extLst>
          </p:cNvPr>
          <p:cNvGrpSpPr/>
          <p:nvPr/>
        </p:nvGrpSpPr>
        <p:grpSpPr>
          <a:xfrm>
            <a:off x="2690088" y="2907503"/>
            <a:ext cx="558360" cy="500400"/>
            <a:chOff x="2690088" y="2907503"/>
            <a:chExt cx="558360" cy="50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074976D-61D2-37A8-DBC5-D85EEF564C56}"/>
                    </a:ext>
                  </a:extLst>
                </p14:cNvPr>
                <p14:cNvContentPartPr/>
                <p14:nvPr/>
              </p14:nvContentPartPr>
              <p14:xfrm>
                <a:off x="3208128" y="3092183"/>
                <a:ext cx="40320" cy="315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074976D-61D2-37A8-DBC5-D85EEF564C5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199128" y="3083543"/>
                  <a:ext cx="579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630F0F6-B437-FB7F-9130-4C41769E4733}"/>
                    </a:ext>
                  </a:extLst>
                </p14:cNvPr>
                <p14:cNvContentPartPr/>
                <p14:nvPr/>
              </p14:nvContentPartPr>
              <p14:xfrm>
                <a:off x="2690088" y="2907503"/>
                <a:ext cx="528120" cy="380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630F0F6-B437-FB7F-9130-4C41769E473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681448" y="2898503"/>
                  <a:ext cx="545760" cy="39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EDA0273-F64C-12B0-CBAE-B214DF7ADCDF}"/>
                  </a:ext>
                </a:extLst>
              </p14:cNvPr>
              <p14:cNvContentPartPr/>
              <p14:nvPr/>
            </p14:nvContentPartPr>
            <p14:xfrm>
              <a:off x="4044048" y="2017583"/>
              <a:ext cx="80640" cy="169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EDA0273-F64C-12B0-CBAE-B214DF7ADCDF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035048" y="2008583"/>
                <a:ext cx="9828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12C8875-A26E-591F-A347-583396B09B7C}"/>
                  </a:ext>
                </a:extLst>
              </p14:cNvPr>
              <p14:cNvContentPartPr/>
              <p14:nvPr/>
            </p14:nvContentPartPr>
            <p14:xfrm>
              <a:off x="3818328" y="1666943"/>
              <a:ext cx="794160" cy="461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12C8875-A26E-591F-A347-583396B09B7C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809688" y="1658303"/>
                <a:ext cx="811800" cy="47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4B2EAB9-32FD-2FB2-A8F7-DD408ECFF201}"/>
                  </a:ext>
                </a:extLst>
              </p14:cNvPr>
              <p14:cNvContentPartPr/>
              <p14:nvPr/>
            </p14:nvContentPartPr>
            <p14:xfrm>
              <a:off x="3531048" y="2220623"/>
              <a:ext cx="27000" cy="324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4B2EAB9-32FD-2FB2-A8F7-DD408ECFF201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522408" y="2211623"/>
                <a:ext cx="4464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50E8949-B9B7-85C5-37CB-EF429941BEFB}"/>
                  </a:ext>
                </a:extLst>
              </p14:cNvPr>
              <p14:cNvContentPartPr/>
              <p14:nvPr/>
            </p14:nvContentPartPr>
            <p14:xfrm>
              <a:off x="3384528" y="2271023"/>
              <a:ext cx="47520" cy="23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50E8949-B9B7-85C5-37CB-EF429941BEFB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375528" y="2262023"/>
                <a:ext cx="6516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8A92B1E-7EF6-37FE-2E0A-6EB7C765ABF0}"/>
                  </a:ext>
                </a:extLst>
              </p14:cNvPr>
              <p14:cNvContentPartPr/>
              <p14:nvPr/>
            </p14:nvContentPartPr>
            <p14:xfrm>
              <a:off x="3700968" y="3123503"/>
              <a:ext cx="30240" cy="442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8A92B1E-7EF6-37FE-2E0A-6EB7C765ABF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692328" y="3114503"/>
                <a:ext cx="4788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9855412-C155-424A-EC40-5F9D7751D498}"/>
                  </a:ext>
                </a:extLst>
              </p14:cNvPr>
              <p14:cNvContentPartPr/>
              <p14:nvPr/>
            </p14:nvContentPartPr>
            <p14:xfrm>
              <a:off x="3483168" y="4287383"/>
              <a:ext cx="31680" cy="547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9855412-C155-424A-EC40-5F9D7751D498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474168" y="4278383"/>
                <a:ext cx="49320" cy="72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>
            <a:extLst>
              <a:ext uri="{FF2B5EF4-FFF2-40B4-BE49-F238E27FC236}">
                <a16:creationId xmlns:a16="http://schemas.microsoft.com/office/drawing/2014/main" id="{99074DA5-40DD-43CB-8D07-956828D0CB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Magnetic Disks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4E2675DD-256C-442C-B221-1F79523F35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0" y="964842"/>
            <a:ext cx="7721309" cy="5132448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Read-write head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Surface of platter divided into circular </a:t>
            </a:r>
            <a:r>
              <a:rPr lang="en-US" altLang="en-US" b="1" dirty="0">
                <a:solidFill>
                  <a:srgbClr val="002060"/>
                </a:solidFill>
              </a:rPr>
              <a:t>tracks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Over 50K-100K tracks per platter on typical hard disks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Each track is divided into </a:t>
            </a:r>
            <a:r>
              <a:rPr lang="en-US" altLang="en-US" b="1" dirty="0">
                <a:solidFill>
                  <a:srgbClr val="002060"/>
                </a:solidFill>
              </a:rPr>
              <a:t>sectors</a:t>
            </a:r>
            <a:r>
              <a:rPr lang="en-US" altLang="en-US" b="1" dirty="0"/>
              <a:t>.</a:t>
            </a:r>
            <a:r>
              <a:rPr lang="en-US" altLang="en-US" dirty="0"/>
              <a:t>  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A sector is the smallest unit of data that can be read or written.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Sector size typically 512 bytes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Typical sectors per track: 500 to 1000 (on inner tracks) to 1000 to 2000 (on outer tracks)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To 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read/write </a:t>
            </a:r>
            <a:r>
              <a:rPr lang="en-US" altLang="en-US" dirty="0"/>
              <a:t>a sector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disk arm swings to position head on right track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platter spins continually; data is read/written as sector passes under head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Head-disk assemblies 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multiple disk platters on a single spindle (1 to 5 usually)</a:t>
            </a:r>
          </a:p>
          <a:p>
            <a:pPr lvl="1">
              <a:spcAft>
                <a:spcPts val="0"/>
              </a:spcAft>
            </a:pPr>
            <a:r>
              <a:rPr lang="en-US" altLang="en-US" dirty="0">
                <a:solidFill>
                  <a:schemeClr val="tx2">
                    <a:lumMod val="75000"/>
                  </a:schemeClr>
                </a:solidFill>
              </a:rPr>
              <a:t>one head </a:t>
            </a:r>
            <a:r>
              <a:rPr lang="en-US" altLang="en-US" dirty="0"/>
              <a:t>per platter, mounted on a common arm.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Cylinder</a:t>
            </a:r>
            <a:r>
              <a:rPr lang="en-US" altLang="en-US" i="1" dirty="0"/>
              <a:t> </a:t>
            </a:r>
            <a:r>
              <a:rPr lang="en-US" altLang="en-US" i="1" dirty="0" err="1"/>
              <a:t>i</a:t>
            </a:r>
            <a:r>
              <a:rPr lang="en-US" altLang="en-US" b="1" i="1" dirty="0"/>
              <a:t> </a:t>
            </a:r>
            <a:r>
              <a:rPr lang="en-US" altLang="en-US" dirty="0"/>
              <a:t>consists of </a:t>
            </a:r>
            <a:r>
              <a:rPr lang="en-US" altLang="en-US" i="1" dirty="0" err="1"/>
              <a:t>i</a:t>
            </a:r>
            <a:r>
              <a:rPr lang="en-US" altLang="en-US" baseline="30000" dirty="0" err="1"/>
              <a:t>th</a:t>
            </a:r>
            <a:r>
              <a:rPr lang="en-US" altLang="en-US" dirty="0"/>
              <a:t> track of all the platters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>
            <a:extLst>
              <a:ext uri="{FF2B5EF4-FFF2-40B4-BE49-F238E27FC236}">
                <a16:creationId xmlns:a16="http://schemas.microsoft.com/office/drawing/2014/main" id="{419C8B05-D4C9-4872-BCD4-CC62E73106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Magnetic Disks (Cont.)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48FE5A9E-CBB0-4914-8857-7AC74DFBB2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0" y="1241571"/>
            <a:ext cx="7472973" cy="4527404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Disk controller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interfaces between the computer system and the disk drive hardware.</a:t>
            </a:r>
          </a:p>
          <a:p>
            <a:pPr lvl="1">
              <a:spcAft>
                <a:spcPts val="0"/>
              </a:spcAft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accepts high-level commands </a:t>
            </a:r>
            <a:r>
              <a:rPr lang="en-US" altLang="en-US" dirty="0"/>
              <a:t>to read or write a sector </a:t>
            </a:r>
          </a:p>
          <a:p>
            <a:pPr lvl="1">
              <a:spcAft>
                <a:spcPts val="0"/>
              </a:spcAft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initiates actions </a:t>
            </a:r>
            <a:r>
              <a:rPr lang="en-US" altLang="en-US" dirty="0"/>
              <a:t>such as </a:t>
            </a:r>
            <a:r>
              <a:rPr lang="en-US" altLang="en-US" dirty="0">
                <a:solidFill>
                  <a:srgbClr val="92D050"/>
                </a:solidFill>
              </a:rPr>
              <a:t>moving the disk arm to the right track </a:t>
            </a:r>
            <a:r>
              <a:rPr lang="en-US" altLang="en-US" dirty="0"/>
              <a:t>and actually reading or writing the data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Computes and attaches </a:t>
            </a:r>
            <a:r>
              <a:rPr lang="en-US" altLang="en-US" b="1" dirty="0">
                <a:solidFill>
                  <a:srgbClr val="002060"/>
                </a:solidFill>
              </a:rPr>
              <a:t>checksums</a:t>
            </a:r>
            <a:r>
              <a:rPr lang="en-US" altLang="en-US" dirty="0"/>
              <a:t> to each sector to verify that data is read back correctly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If data is corrupted, with very high probability stored checksum won</a:t>
            </a:r>
            <a:r>
              <a:rPr lang="ja-JP" altLang="en-US" dirty="0"/>
              <a:t>’</a:t>
            </a:r>
            <a:r>
              <a:rPr lang="en-US" altLang="ja-JP" dirty="0"/>
              <a:t>t match recomputed checksum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Ensures successful writing by reading back sector after writing it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Performs </a:t>
            </a:r>
            <a:r>
              <a:rPr lang="en-US" altLang="en-US" b="1" dirty="0">
                <a:solidFill>
                  <a:srgbClr val="002060"/>
                </a:solidFill>
              </a:rPr>
              <a:t>remapping of bad sectors</a:t>
            </a:r>
          </a:p>
          <a:p>
            <a:pPr lvl="1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  <a:highlight>
                  <a:srgbClr val="FFFF00"/>
                </a:highlight>
              </a:rPr>
              <a:t>BUFFER/CACHE </a:t>
            </a:r>
          </a:p>
        </p:txBody>
      </p:sp>
      <p:sp>
        <p:nvSpPr>
          <p:cNvPr id="29700" name="Rectangle 4">
            <a:extLst>
              <a:ext uri="{FF2B5EF4-FFF2-40B4-BE49-F238E27FC236}">
                <a16:creationId xmlns:a16="http://schemas.microsoft.com/office/drawing/2014/main" id="{4D41DC23-6629-4180-9D8D-52D15D7856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425" y="3744913"/>
            <a:ext cx="6724650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 sz="1800"/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>
            <a:extLst>
              <a:ext uri="{FF2B5EF4-FFF2-40B4-BE49-F238E27FC236}">
                <a16:creationId xmlns:a16="http://schemas.microsoft.com/office/drawing/2014/main" id="{4994ABD0-5835-4B1F-B034-665C087852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Performance Measures of Disks</a:t>
            </a:r>
          </a:p>
        </p:txBody>
      </p:sp>
      <p:sp>
        <p:nvSpPr>
          <p:cNvPr id="34819" name="Rectangle 5">
            <a:extLst>
              <a:ext uri="{FF2B5EF4-FFF2-40B4-BE49-F238E27FC236}">
                <a16:creationId xmlns:a16="http://schemas.microsoft.com/office/drawing/2014/main" id="{5F16EC1A-6115-4F94-8465-1922B91BAE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2729" y="1132515"/>
            <a:ext cx="8176503" cy="5362414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Access time</a:t>
            </a:r>
            <a:r>
              <a:rPr lang="en-US" alt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en-US" dirty="0"/>
              <a:t>– the time it takes from when a 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read or write </a:t>
            </a:r>
            <a:r>
              <a:rPr lang="en-US" altLang="en-US" dirty="0"/>
              <a:t>request is issued to when data transfer begins.  Consists of: </a:t>
            </a:r>
          </a:p>
          <a:p>
            <a:pPr lvl="1">
              <a:spcAft>
                <a:spcPts val="0"/>
              </a:spcAft>
            </a:pPr>
            <a:r>
              <a:rPr lang="en-US" altLang="en-US" sz="1600" b="1" dirty="0">
                <a:solidFill>
                  <a:srgbClr val="002060"/>
                </a:solidFill>
              </a:rPr>
              <a:t>Seek time</a:t>
            </a:r>
            <a:r>
              <a:rPr lang="en-US" altLang="en-US" sz="1600" dirty="0">
                <a:solidFill>
                  <a:srgbClr val="002060"/>
                </a:solidFill>
              </a:rPr>
              <a:t> </a:t>
            </a:r>
            <a:r>
              <a:rPr lang="en-US" altLang="en-US" sz="1600" dirty="0"/>
              <a:t>– </a:t>
            </a:r>
            <a:r>
              <a:rPr lang="en-US" altLang="en-US" dirty="0"/>
              <a:t>time it takes to reposition the arm over the correct track. 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 Average seek time is 1/2 the 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worst case</a:t>
            </a:r>
            <a:r>
              <a:rPr lang="en-US" altLang="en-US" dirty="0"/>
              <a:t> seek time.</a:t>
            </a:r>
          </a:p>
          <a:p>
            <a:pPr lvl="3">
              <a:spcAft>
                <a:spcPts val="0"/>
              </a:spcAft>
            </a:pPr>
            <a:r>
              <a:rPr lang="en-US" altLang="en-US" dirty="0"/>
              <a:t>Would be 1/3 if all tracks had the same number of sectors, and we ignore the time to start and stop arm movement</a:t>
            </a:r>
          </a:p>
          <a:p>
            <a:pPr lvl="2">
              <a:spcAft>
                <a:spcPts val="0"/>
              </a:spcAft>
            </a:pPr>
            <a:r>
              <a:rPr lang="en-US" altLang="en-US" dirty="0">
                <a:solidFill>
                  <a:srgbClr val="92D050"/>
                </a:solidFill>
              </a:rPr>
              <a:t>4 to 10 milliseconds on typical disks</a:t>
            </a:r>
          </a:p>
          <a:p>
            <a:pPr lvl="1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Rotational latency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time it takes for the sector to be accessed to appear under the head. 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4 to 11 milliseconds on typical disks (5400 to 15000 </a:t>
            </a:r>
            <a:r>
              <a:rPr lang="en-US" altLang="en-US" dirty="0" err="1"/>
              <a:t>r.p.m</a:t>
            </a:r>
            <a:r>
              <a:rPr lang="en-US" altLang="en-US" dirty="0"/>
              <a:t>.)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Average latency is 1/2 of the above latency.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Overall latency is 5 to 20 msec depending on disk model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Data-transfer rate </a:t>
            </a:r>
            <a:r>
              <a:rPr lang="en-US" altLang="en-US" dirty="0"/>
              <a:t>– the rate at which data can be retrieved from or stored to the disk.</a:t>
            </a:r>
          </a:p>
          <a:p>
            <a:pPr lvl="1">
              <a:spcAft>
                <a:spcPts val="0"/>
              </a:spcAft>
            </a:pPr>
            <a:r>
              <a:rPr lang="en-US" altLang="en-US" dirty="0">
                <a:solidFill>
                  <a:srgbClr val="92D050"/>
                </a:solidFill>
              </a:rPr>
              <a:t>25 to 200 MB per second max rate</a:t>
            </a:r>
            <a:r>
              <a:rPr lang="en-US" altLang="en-US" dirty="0"/>
              <a:t>, lower for inner tracks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EC4F0C-49DF-42A7-98E6-FDFC34CA2BD4}"/>
              </a:ext>
            </a:extLst>
          </p:cNvPr>
          <p:cNvSpPr txBox="1"/>
          <p:nvPr/>
        </p:nvSpPr>
        <p:spPr>
          <a:xfrm>
            <a:off x="1237128" y="637408"/>
            <a:ext cx="71385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latin typeface="Times New Roman" panose="02020603050405020304" pitchFamily="18" charset="0"/>
              </a:rPr>
              <a:t>Main measures of disk are capacity, access time, data transfer rate and reliability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5A7BAC6-A6E4-7998-142B-F5AF03AA5340}"/>
                  </a:ext>
                </a:extLst>
              </p14:cNvPr>
              <p14:cNvContentPartPr/>
              <p14:nvPr/>
            </p14:nvContentPartPr>
            <p14:xfrm>
              <a:off x="3064488" y="5025023"/>
              <a:ext cx="430920" cy="1551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5A7BAC6-A6E4-7998-142B-F5AF03AA5340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055488" y="5016023"/>
                <a:ext cx="44856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97C4BAA-80FD-F344-42B3-12992F196E49}"/>
                  </a:ext>
                </a:extLst>
              </p14:cNvPr>
              <p14:cNvContentPartPr/>
              <p14:nvPr/>
            </p14:nvContentPartPr>
            <p14:xfrm>
              <a:off x="1684608" y="6023303"/>
              <a:ext cx="846000" cy="1954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97C4BAA-80FD-F344-42B3-12992F196E49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675608" y="6014303"/>
                <a:ext cx="863640" cy="21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6612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2B4E2-E0CA-415E-AB95-0B2593C39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Performance Measures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561C9-0634-441F-A201-0576B6037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41011"/>
            <a:ext cx="7947810" cy="4797949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IN" b="1" dirty="0">
                <a:solidFill>
                  <a:srgbClr val="002060"/>
                </a:solidFill>
              </a:rPr>
              <a:t>Disk block </a:t>
            </a:r>
            <a:r>
              <a:rPr lang="en-IN" dirty="0"/>
              <a:t>is a logical unit for storage allocation and retrieval</a:t>
            </a:r>
          </a:p>
          <a:p>
            <a:pPr lvl="1">
              <a:spcAft>
                <a:spcPts val="0"/>
              </a:spcAft>
            </a:pPr>
            <a:r>
              <a:rPr lang="en-IN" dirty="0"/>
              <a:t>4 to 16 kilobytes typically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Smaller blocks: more transfers from disk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Larger blocks:  more space wasted due to partially filled blocks</a:t>
            </a:r>
            <a:endParaRPr lang="en-IN" dirty="0"/>
          </a:p>
          <a:p>
            <a:pPr>
              <a:spcAft>
                <a:spcPts val="0"/>
              </a:spcAft>
            </a:pPr>
            <a:r>
              <a:rPr lang="en-IN" b="1" dirty="0">
                <a:solidFill>
                  <a:srgbClr val="002060"/>
                </a:solidFill>
              </a:rPr>
              <a:t>Sequential access pattern</a:t>
            </a:r>
            <a:endParaRPr lang="en-IN" dirty="0"/>
          </a:p>
          <a:p>
            <a:pPr lvl="1">
              <a:spcAft>
                <a:spcPts val="0"/>
              </a:spcAft>
            </a:pPr>
            <a:r>
              <a:rPr lang="en-IN" dirty="0"/>
              <a:t>Successive requests are for successive disk blocks</a:t>
            </a:r>
          </a:p>
          <a:p>
            <a:pPr lvl="1">
              <a:spcAft>
                <a:spcPts val="0"/>
              </a:spcAft>
            </a:pPr>
            <a:r>
              <a:rPr lang="en-IN" dirty="0"/>
              <a:t>Disk seek required only for first block</a:t>
            </a:r>
          </a:p>
          <a:p>
            <a:pPr>
              <a:spcAft>
                <a:spcPts val="0"/>
              </a:spcAft>
            </a:pPr>
            <a:r>
              <a:rPr lang="en-IN" b="1" dirty="0">
                <a:solidFill>
                  <a:srgbClr val="002060"/>
                </a:solidFill>
              </a:rPr>
              <a:t>Random access pattern</a:t>
            </a:r>
          </a:p>
          <a:p>
            <a:pPr lvl="1">
              <a:spcAft>
                <a:spcPts val="0"/>
              </a:spcAft>
            </a:pPr>
            <a:r>
              <a:rPr lang="en-IN" dirty="0"/>
              <a:t>Successive requests are for blocks that can be anywhere on disk</a:t>
            </a:r>
          </a:p>
          <a:p>
            <a:pPr lvl="1">
              <a:spcAft>
                <a:spcPts val="0"/>
              </a:spcAft>
            </a:pPr>
            <a:r>
              <a:rPr lang="en-IN" dirty="0"/>
              <a:t>Each access requires a seek</a:t>
            </a:r>
          </a:p>
          <a:p>
            <a:pPr lvl="1">
              <a:spcAft>
                <a:spcPts val="0"/>
              </a:spcAft>
            </a:pPr>
            <a:r>
              <a:rPr lang="en-IN" dirty="0">
                <a:solidFill>
                  <a:srgbClr val="FF0000"/>
                </a:solidFill>
              </a:rPr>
              <a:t>Transfer rates are low </a:t>
            </a:r>
            <a:r>
              <a:rPr lang="en-IN" dirty="0"/>
              <a:t>since a lot of time is wasted in </a:t>
            </a:r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seeks</a:t>
            </a:r>
          </a:p>
          <a:p>
            <a:pPr>
              <a:spcAft>
                <a:spcPts val="0"/>
              </a:spcAft>
            </a:pPr>
            <a:r>
              <a:rPr lang="en-IN" b="1" dirty="0">
                <a:solidFill>
                  <a:srgbClr val="002060"/>
                </a:solidFill>
              </a:rPr>
              <a:t>I/O operations per second (IOPS)</a:t>
            </a:r>
          </a:p>
          <a:p>
            <a:pPr lvl="1">
              <a:spcAft>
                <a:spcPts val="0"/>
              </a:spcAft>
            </a:pPr>
            <a:r>
              <a:rPr lang="en-IN" dirty="0"/>
              <a:t>Number of random block reads that a disk can support per second</a:t>
            </a:r>
          </a:p>
          <a:p>
            <a:pPr lvl="1">
              <a:spcAft>
                <a:spcPts val="0"/>
              </a:spcAft>
            </a:pPr>
            <a:r>
              <a:rPr lang="en-IN" dirty="0"/>
              <a:t>50 to 200 IOPS on current generation magnetic disks</a:t>
            </a:r>
          </a:p>
        </p:txBody>
      </p:sp>
    </p:spTree>
    <p:extLst>
      <p:ext uri="{BB962C8B-B14F-4D97-AF65-F5344CB8AC3E}">
        <p14:creationId xmlns:p14="http://schemas.microsoft.com/office/powerpoint/2010/main" val="3000207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>
            <a:extLst>
              <a:ext uri="{FF2B5EF4-FFF2-40B4-BE49-F238E27FC236}">
                <a16:creationId xmlns:a16="http://schemas.microsoft.com/office/drawing/2014/main" id="{3C2B3135-EB49-48AB-A82A-CDB3C295A6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Performance Measures (Cont.)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092CB4A9-2A43-4233-BAB3-4DBA626BFC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0" y="1223182"/>
            <a:ext cx="7687753" cy="3559834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Mean time to failure (MTTF)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the average time the disk is expected to run continuously without any failure.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Typically 3 to 5 years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Probability of failure of new disks is quite low, corresponding to a</a:t>
            </a:r>
            <a:br>
              <a:rPr lang="en-US" altLang="en-US" dirty="0"/>
            </a:br>
            <a:r>
              <a:rPr lang="ja-JP" altLang="en-US" dirty="0"/>
              <a:t>“</a:t>
            </a:r>
            <a:r>
              <a:rPr lang="en-US" altLang="ja-JP" dirty="0"/>
              <a:t>theoretical MTTF</a:t>
            </a:r>
            <a:r>
              <a:rPr lang="ja-JP" altLang="en-US" dirty="0"/>
              <a:t>”</a:t>
            </a:r>
            <a:r>
              <a:rPr lang="en-US" altLang="ja-JP" dirty="0"/>
              <a:t> of 500,000 to 1,200,000 hours for a new disk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E.g., an MTTF of 1,200,000 hours for a new disk means that given 1000 relatively new disks, on an average one will fail every 1200 hours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MTTF decreases as disk ages</a:t>
            </a:r>
          </a:p>
          <a:p>
            <a:pPr lvl="1">
              <a:spcAft>
                <a:spcPts val="0"/>
              </a:spcAft>
              <a:buFont typeface="Monotype Sorts" pitchFamily="-65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7C524F-070B-66F1-C91C-6ECC0A871124}"/>
              </a:ext>
            </a:extLst>
          </p:cNvPr>
          <p:cNvSpPr txBox="1"/>
          <p:nvPr/>
        </p:nvSpPr>
        <p:spPr>
          <a:xfrm>
            <a:off x="1922584" y="4783016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reliability of disk.</a:t>
            </a:r>
          </a:p>
        </p:txBody>
      </p:sp>
    </p:spTree>
    <p:extLst>
      <p:ext uri="{BB962C8B-B14F-4D97-AF65-F5344CB8AC3E}">
        <p14:creationId xmlns:p14="http://schemas.microsoft.com/office/powerpoint/2010/main" val="1301638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C3B1B-4928-401D-B651-5ED53146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-1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DF7FF-3A81-4875-BC9A-A9C44C725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Some databases use magnetic disks in a way that only sectors in outer tracks are used, while sectors in inner tracks are left unused. What might be the benefits of doing so?</a:t>
            </a:r>
          </a:p>
        </p:txBody>
      </p:sp>
    </p:spTree>
    <p:extLst>
      <p:ext uri="{BB962C8B-B14F-4D97-AF65-F5344CB8AC3E}">
        <p14:creationId xmlns:p14="http://schemas.microsoft.com/office/powerpoint/2010/main" val="2657348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91F49-940D-408D-86D4-2C610F7E7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-1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FE466-9424-4006-88C6-9EA18C4A9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1800" dirty="0"/>
              <a:t>Some databases use magnetic disks in a way that only sectors in outer tracks are used, while sectors in inner tracks are left unused. What might be the benefits of doing so?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data-transfer rate greater on the outer tracks than the inner tracks.</a:t>
            </a:r>
          </a:p>
          <a:p>
            <a:r>
              <a:rPr lang="en-US" dirty="0"/>
              <a:t>, the disk arm movement is minimized, reducing the disk access latency.</a:t>
            </a:r>
          </a:p>
          <a:p>
            <a:r>
              <a:rPr lang="en-US" dirty="0"/>
              <a:t>important for transaction-processing</a:t>
            </a:r>
          </a:p>
        </p:txBody>
      </p:sp>
    </p:spTree>
    <p:extLst>
      <p:ext uri="{BB962C8B-B14F-4D97-AF65-F5344CB8AC3E}">
        <p14:creationId xmlns:p14="http://schemas.microsoft.com/office/powerpoint/2010/main" val="1211747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F06C7DB5-89E7-497C-92FD-1B54E94731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Flash Storage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CF9381D8-4256-4AB1-8E41-15DB43BE2A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1" y="1218233"/>
            <a:ext cx="7645808" cy="4643305"/>
          </a:xfrm>
        </p:spPr>
        <p:txBody>
          <a:bodyPr/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altLang="en-US" dirty="0"/>
              <a:t>NOR flash vs </a:t>
            </a:r>
            <a:r>
              <a:rPr lang="en-US" altLang="en-US" dirty="0">
                <a:solidFill>
                  <a:srgbClr val="92D050"/>
                </a:solidFill>
              </a:rPr>
              <a:t>NAND flash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altLang="en-US" dirty="0">
                <a:solidFill>
                  <a:srgbClr val="FF0000"/>
                </a:solidFill>
              </a:rPr>
              <a:t>NAND</a:t>
            </a:r>
            <a:r>
              <a:rPr lang="en-US" altLang="en-US" dirty="0"/>
              <a:t> flash </a:t>
            </a:r>
          </a:p>
          <a:p>
            <a:pPr lvl="1">
              <a:lnSpc>
                <a:spcPct val="90000"/>
              </a:lnSpc>
              <a:spcAft>
                <a:spcPts val="0"/>
              </a:spcAft>
            </a:pPr>
            <a:r>
              <a:rPr lang="en-US" altLang="en-US" dirty="0"/>
              <a:t>used widely for storage, cheaper than NOR flash</a:t>
            </a:r>
          </a:p>
          <a:p>
            <a:pPr lvl="1">
              <a:lnSpc>
                <a:spcPct val="90000"/>
              </a:lnSpc>
              <a:spcAft>
                <a:spcPts val="0"/>
              </a:spcAft>
            </a:pPr>
            <a:r>
              <a:rPr lang="en-US" altLang="en-US" dirty="0"/>
              <a:t>requires </a:t>
            </a:r>
            <a:r>
              <a:rPr lang="en-US" altLang="en-US" dirty="0">
                <a:solidFill>
                  <a:srgbClr val="92D050"/>
                </a:solidFill>
              </a:rPr>
              <a:t>page-at-a-time</a:t>
            </a:r>
            <a:r>
              <a:rPr lang="en-US" altLang="en-US" dirty="0"/>
              <a:t> read (page: </a:t>
            </a:r>
            <a:r>
              <a:rPr lang="en-US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512 bytes to 4 KB</a:t>
            </a:r>
            <a:r>
              <a:rPr lang="en-US" altLang="en-US" dirty="0"/>
              <a:t>)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20 to 100 microseconds for a page read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Not much difference between sequential and random read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Page can only be written once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Must be erased to allow rewrite –</a:t>
            </a:r>
            <a:r>
              <a:rPr lang="en-US" altLang="en-US" dirty="0">
                <a:solidFill>
                  <a:srgbClr val="FF0000"/>
                </a:solidFill>
              </a:rPr>
              <a:t>can not be overwritten </a:t>
            </a:r>
            <a:r>
              <a:rPr lang="en-US" altLang="en-US" dirty="0"/>
              <a:t>–erase blocks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Solid state disks</a:t>
            </a:r>
            <a:r>
              <a:rPr lang="en-US" altLang="en-US" dirty="0"/>
              <a:t> 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Use standard block-oriented disk interfaces, but store data on multiple flash storage devices internally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Transfer rate of up to 500 MB/sec using SATA, and </a:t>
            </a:r>
            <a:br>
              <a:rPr lang="en-US" altLang="en-US" dirty="0"/>
            </a:br>
            <a:r>
              <a:rPr lang="en-US" altLang="en-US" dirty="0"/>
              <a:t>up to 3 GB/sec using </a:t>
            </a:r>
            <a:r>
              <a:rPr lang="en-US" altLang="en-US" dirty="0" err="1"/>
              <a:t>NVMe</a:t>
            </a:r>
            <a:r>
              <a:rPr lang="en-US" altLang="en-US" dirty="0"/>
              <a:t> PCIe</a:t>
            </a:r>
          </a:p>
        </p:txBody>
      </p:sp>
    </p:spTree>
    <p:extLst>
      <p:ext uri="{BB962C8B-B14F-4D97-AF65-F5344CB8AC3E}">
        <p14:creationId xmlns:p14="http://schemas.microsoft.com/office/powerpoint/2010/main" val="25075784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>
            <a:extLst>
              <a:ext uri="{FF2B5EF4-FFF2-40B4-BE49-F238E27FC236}">
                <a16:creationId xmlns:a16="http://schemas.microsoft.com/office/drawing/2014/main" id="{84C5E313-37C7-406F-85DF-73D76888BB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8975" y="282575"/>
            <a:ext cx="8340725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Classification of Physical Storage Media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758B2F7D-08DB-4ED7-9A17-6FAED6DF0C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1787" y="1224793"/>
            <a:ext cx="7544081" cy="446088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dirty="0"/>
              <a:t>Can differentiate storage into:</a:t>
            </a:r>
          </a:p>
          <a:p>
            <a:pPr lvl="1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volatile storage</a:t>
            </a:r>
            <a:r>
              <a:rPr lang="en-US" altLang="en-US" b="1" dirty="0"/>
              <a:t>: </a:t>
            </a:r>
            <a:r>
              <a:rPr lang="en-US" altLang="en-US" dirty="0"/>
              <a:t>loses contents when power is switched off</a:t>
            </a:r>
          </a:p>
          <a:p>
            <a:pPr lvl="1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non-volatile storage</a:t>
            </a:r>
            <a:r>
              <a:rPr lang="en-US" altLang="en-US" dirty="0"/>
              <a:t>: 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Contents persist even when power is switched off. 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Includes secondary 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</a:rPr>
              <a:t>flash memory and, magnetic disk)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en-US" dirty="0"/>
              <a:t>and tertiary storage(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</a:rPr>
              <a:t>magnetic tape, optical disk jukebox</a:t>
            </a:r>
            <a:r>
              <a:rPr lang="en-US" altLang="en-US" dirty="0"/>
              <a:t>), as well as batter-backed up main-memory.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Factors affecting choice of storage media include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Speed with which data can be accessed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Cost per unit of data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Reliability</a:t>
            </a:r>
          </a:p>
          <a:p>
            <a:pPr lvl="1"/>
            <a:endParaRPr lang="en-US" altLang="en-US" sz="2000" dirty="0"/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70D2D6EE-D850-450C-BE5A-78C682873E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Flash Storage (Cont.)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06D8C081-0169-485C-B5B4-6929C9576E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915987"/>
            <a:ext cx="7721309" cy="5357813"/>
          </a:xfrm>
        </p:spPr>
        <p:txBody>
          <a:bodyPr/>
          <a:lstStyle/>
          <a:p>
            <a:r>
              <a:rPr lang="en-US" altLang="en-US" dirty="0"/>
              <a:t>Erase happens in units of </a:t>
            </a:r>
            <a:r>
              <a:rPr lang="en-US" altLang="en-US" b="1" dirty="0">
                <a:solidFill>
                  <a:srgbClr val="002060"/>
                </a:solidFill>
              </a:rPr>
              <a:t>erase block </a:t>
            </a:r>
          </a:p>
          <a:p>
            <a:pPr lvl="1"/>
            <a:r>
              <a:rPr lang="en-US" altLang="en-US" dirty="0"/>
              <a:t>Takes 2 to 5 </a:t>
            </a:r>
            <a:r>
              <a:rPr lang="en-US" altLang="en-US" dirty="0" err="1"/>
              <a:t>millisecs</a:t>
            </a:r>
            <a:endParaRPr lang="en-US" altLang="en-US" dirty="0"/>
          </a:p>
          <a:p>
            <a:pPr lvl="1"/>
            <a:r>
              <a:rPr lang="en-US" altLang="en-US" dirty="0"/>
              <a:t>Erase block typically 256 KB to 1 MB (128 to 256 pages)- </a:t>
            </a:r>
            <a:r>
              <a:rPr lang="en-US" altLang="en-US" sz="900" dirty="0"/>
              <a:t>page: </a:t>
            </a:r>
            <a:r>
              <a:rPr lang="en-US" altLang="en-US" sz="9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512 bytes to 4 KB</a:t>
            </a:r>
            <a:endParaRPr lang="en-US" altLang="en-US" sz="900" dirty="0"/>
          </a:p>
          <a:p>
            <a:r>
              <a:rPr lang="en-US" altLang="en-US" b="1" dirty="0">
                <a:solidFill>
                  <a:srgbClr val="002060"/>
                </a:solidFill>
              </a:rPr>
              <a:t>Remapping</a:t>
            </a:r>
            <a:r>
              <a:rPr lang="en-US" altLang="en-US" dirty="0"/>
              <a:t> of logical page addresses to physical page addresses avoids waiting for erase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Flash translation table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tracks mapping</a:t>
            </a:r>
          </a:p>
          <a:p>
            <a:pPr lvl="1"/>
            <a:r>
              <a:rPr lang="en-US" altLang="en-US" dirty="0"/>
              <a:t>also stored in a label field of flash page</a:t>
            </a:r>
          </a:p>
          <a:p>
            <a:pPr lvl="1"/>
            <a:r>
              <a:rPr lang="en-US" altLang="en-US" dirty="0"/>
              <a:t>remapping carried out by </a:t>
            </a:r>
            <a:r>
              <a:rPr lang="en-US" altLang="en-US" b="1" dirty="0">
                <a:solidFill>
                  <a:srgbClr val="002060"/>
                </a:solidFill>
              </a:rPr>
              <a:t>flash translation layer</a:t>
            </a:r>
          </a:p>
          <a:p>
            <a:pPr lvl="1"/>
            <a:endParaRPr lang="en-US" altLang="en-US" b="1" dirty="0">
              <a:solidFill>
                <a:srgbClr val="002060"/>
              </a:solidFill>
            </a:endParaRPr>
          </a:p>
          <a:p>
            <a:pPr lvl="1"/>
            <a:endParaRPr lang="en-US" altLang="en-US" b="1" dirty="0">
              <a:solidFill>
                <a:srgbClr val="002060"/>
              </a:solidFill>
            </a:endParaRPr>
          </a:p>
          <a:p>
            <a:pPr lvl="1"/>
            <a:endParaRPr lang="en-US" altLang="en-US" b="1" dirty="0">
              <a:solidFill>
                <a:srgbClr val="002060"/>
              </a:solidFill>
            </a:endParaRPr>
          </a:p>
          <a:p>
            <a:pPr lvl="1"/>
            <a:endParaRPr lang="en-US" altLang="en-US" b="1" dirty="0">
              <a:solidFill>
                <a:srgbClr val="002060"/>
              </a:solidFill>
            </a:endParaRPr>
          </a:p>
          <a:p>
            <a:pPr marL="457200" lvl="1" indent="0">
              <a:buNone/>
            </a:pPr>
            <a:endParaRPr lang="en-US" altLang="en-US" b="1" dirty="0">
              <a:solidFill>
                <a:srgbClr val="002060"/>
              </a:solidFill>
            </a:endParaRPr>
          </a:p>
          <a:p>
            <a:r>
              <a:rPr lang="en-US" altLang="en-US" dirty="0"/>
              <a:t>After 100,000 to 1,000,000 erases, erase block becomes unreliable and cannot be used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wear leveling -</a:t>
            </a:r>
            <a:r>
              <a:rPr lang="en-US" altLang="en-US" dirty="0">
                <a:latin typeface="Times New Roman" panose="02020603050405020304" pitchFamily="18" charset="0"/>
              </a:rPr>
              <a:t>process of evenly distributing erase operation called wear leveling- pages that are erased many time  is used to store cold data(rarely update) </a:t>
            </a:r>
          </a:p>
          <a:p>
            <a:pPr lvl="1"/>
            <a:endParaRPr lang="en-US" altLang="en-US" b="1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529" y="3673357"/>
            <a:ext cx="4239167" cy="161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04124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B0281-5BF6-4B21-8859-B18D1D603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ABD23-CAD5-4855-AADF-AE8F97D9A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</a:t>
            </a:r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99AD00A-BCA9-4161-86D5-E4D832B6A9BC}"/>
              </a:ext>
            </a:extLst>
          </p:cNvPr>
          <p:cNvPicPr/>
          <p:nvPr/>
        </p:nvPicPr>
        <p:blipFill rotWithShape="1">
          <a:blip r:embed="rId2"/>
          <a:srcRect l="34103" t="14131" r="25256" b="10883"/>
          <a:stretch/>
        </p:blipFill>
        <p:spPr bwMode="auto">
          <a:xfrm>
            <a:off x="668338" y="1244767"/>
            <a:ext cx="6962172" cy="49037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21304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A3F49-405A-4257-8C30-F15F5C785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SSD Performance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BA41C-E6B8-4FCD-A5F7-BB848A2A0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093789"/>
            <a:ext cx="7637419" cy="4826366"/>
          </a:xfrm>
        </p:spPr>
        <p:txBody>
          <a:bodyPr/>
          <a:lstStyle/>
          <a:p>
            <a:r>
              <a:rPr lang="en-IN" dirty="0"/>
              <a:t>Random reads/writes per second</a:t>
            </a:r>
          </a:p>
          <a:p>
            <a:pPr lvl="1"/>
            <a:r>
              <a:rPr lang="en-IN" dirty="0"/>
              <a:t>Typical 4 KB reads:  10,000 reads per second (10,000 IOPS)</a:t>
            </a:r>
          </a:p>
          <a:p>
            <a:pPr lvl="1"/>
            <a:r>
              <a:rPr lang="en-IN" dirty="0"/>
              <a:t>Typical  4KB writes: 40,000 IOPS</a:t>
            </a:r>
          </a:p>
          <a:p>
            <a:pPr lvl="1"/>
            <a:r>
              <a:rPr lang="en-IN" dirty="0"/>
              <a:t>SSDs support parallel reads</a:t>
            </a:r>
          </a:p>
          <a:p>
            <a:pPr lvl="2"/>
            <a:r>
              <a:rPr lang="en-IN" dirty="0"/>
              <a:t>Typical 4KB reads: </a:t>
            </a:r>
          </a:p>
          <a:p>
            <a:pPr lvl="3"/>
            <a:r>
              <a:rPr lang="en-IN" dirty="0"/>
              <a:t>100,000 IOPS with 32 requests in parallel (QD-32) on SATA</a:t>
            </a:r>
          </a:p>
          <a:p>
            <a:pPr lvl="3"/>
            <a:r>
              <a:rPr lang="en-IN" dirty="0"/>
              <a:t>350,000 IOPS with QD-32 on </a:t>
            </a:r>
            <a:r>
              <a:rPr lang="en-IN" dirty="0" err="1"/>
              <a:t>NVMe</a:t>
            </a:r>
            <a:r>
              <a:rPr lang="en-IN" dirty="0"/>
              <a:t> PCIe</a:t>
            </a:r>
          </a:p>
          <a:p>
            <a:pPr lvl="2"/>
            <a:r>
              <a:rPr lang="en-IN" dirty="0"/>
              <a:t>Typical 4KB writes:</a:t>
            </a:r>
          </a:p>
          <a:p>
            <a:pPr lvl="3"/>
            <a:r>
              <a:rPr lang="en-IN" dirty="0"/>
              <a:t>100,000 IOPS with QD-32, even higher on some models</a:t>
            </a:r>
          </a:p>
          <a:p>
            <a:r>
              <a:rPr lang="en-IN" dirty="0"/>
              <a:t> Data transfer rate for sequential reads/writes</a:t>
            </a:r>
          </a:p>
          <a:p>
            <a:pPr lvl="1"/>
            <a:r>
              <a:rPr lang="en-IN" dirty="0"/>
              <a:t>400 MB/sec for SATA3, 2 to 3 GB/sec using </a:t>
            </a:r>
            <a:r>
              <a:rPr lang="en-IN" dirty="0" err="1"/>
              <a:t>NVMe</a:t>
            </a:r>
            <a:r>
              <a:rPr lang="en-IN" dirty="0"/>
              <a:t> PCIe</a:t>
            </a:r>
          </a:p>
          <a:p>
            <a:r>
              <a:rPr lang="en-IN" b="1" dirty="0"/>
              <a:t>Hybrid disks</a:t>
            </a:r>
            <a:r>
              <a:rPr lang="en-IN" dirty="0"/>
              <a:t>: combine small amount of flash cache with larger magnetic disk</a:t>
            </a:r>
          </a:p>
        </p:txBody>
      </p:sp>
    </p:spTree>
    <p:extLst>
      <p:ext uri="{BB962C8B-B14F-4D97-AF65-F5344CB8AC3E}">
        <p14:creationId xmlns:p14="http://schemas.microsoft.com/office/powerpoint/2010/main" val="2403710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F40625CD-91BC-576E-EDD9-C8A1D4D6B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6282" t="14128" r="19616" b="38018"/>
          <a:stretch/>
        </p:blipFill>
        <p:spPr bwMode="auto">
          <a:xfrm>
            <a:off x="768350" y="1393739"/>
            <a:ext cx="7707313" cy="43038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79904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>
            <a:extLst>
              <a:ext uri="{FF2B5EF4-FFF2-40B4-BE49-F238E27FC236}">
                <a16:creationId xmlns:a16="http://schemas.microsoft.com/office/drawing/2014/main" id="{2EC9E7E1-47A2-4E4B-B460-9EE231864E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RAID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A0E4945A-A60A-40AF-B199-E71D7808EB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120629"/>
            <a:ext cx="7612251" cy="4616741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RAID: Redundant Arrays of Independent Disks –</a:t>
            </a:r>
            <a:r>
              <a:rPr lang="en-US" altLang="en-US" b="1" dirty="0">
                <a:solidFill>
                  <a:srgbClr val="00B050"/>
                </a:solidFill>
              </a:rPr>
              <a:t>performance and reliability</a:t>
            </a:r>
            <a:endParaRPr lang="en-US" altLang="en-US" dirty="0">
              <a:solidFill>
                <a:srgbClr val="00B050"/>
              </a:solidFill>
            </a:endParaRPr>
          </a:p>
          <a:p>
            <a:pPr lvl="1">
              <a:spcAft>
                <a:spcPts val="0"/>
              </a:spcAft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disk organization techniques </a:t>
            </a:r>
            <a:r>
              <a:rPr lang="en-US" altLang="en-US" dirty="0"/>
              <a:t>that manage a large numbers of disks, providing a view of a single disk of </a:t>
            </a:r>
          </a:p>
          <a:p>
            <a:pPr lvl="2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high capacity </a:t>
            </a: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002060"/>
                </a:solidFill>
              </a:rPr>
              <a:t>high speed  </a:t>
            </a:r>
            <a:r>
              <a:rPr lang="en-US" altLang="en-US" dirty="0"/>
              <a:t>by using multiple disks in parallel,  </a:t>
            </a:r>
          </a:p>
          <a:p>
            <a:pPr lvl="2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high reliability </a:t>
            </a:r>
            <a:r>
              <a:rPr lang="en-US" altLang="en-US" dirty="0"/>
              <a:t>by storing data redundantly, so that data can be recovered even if  a disk fails 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The chance that some disk out of a set of </a:t>
            </a:r>
            <a:r>
              <a:rPr lang="en-US" altLang="en-US" i="1" dirty="0"/>
              <a:t>N</a:t>
            </a:r>
            <a:r>
              <a:rPr lang="en-US" altLang="en-US" dirty="0"/>
              <a:t> disks will fail is much higher than the chance that a specific single disk will fail.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E.g., a system with 100 disks, each with MTTF of 100,000 hours (approx.  11 years), will have a system MTTF of 1000 hours (approx. 41 days)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Techniques for using redundancy to </a:t>
            </a:r>
            <a:r>
              <a:rPr lang="en-US" altLang="en-US" dirty="0">
                <a:solidFill>
                  <a:srgbClr val="00B050"/>
                </a:solidFill>
              </a:rPr>
              <a:t>avoid data loss </a:t>
            </a:r>
            <a:r>
              <a:rPr lang="en-US" altLang="en-US" dirty="0"/>
              <a:t>are critical with large numbers of disks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BE61C3C-4C34-42F6-AA3D-0DE882536A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79" t="26438" r="43846" b="29118"/>
          <a:stretch/>
        </p:blipFill>
        <p:spPr bwMode="auto">
          <a:xfrm>
            <a:off x="3997234" y="5130162"/>
            <a:ext cx="3039186" cy="17278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2B02C5-357C-4402-B27B-4E89F5F1D938}"/>
              </a:ext>
            </a:extLst>
          </p:cNvPr>
          <p:cNvSpPr txBox="1"/>
          <p:nvPr/>
        </p:nvSpPr>
        <p:spPr>
          <a:xfrm>
            <a:off x="1066800" y="783702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b="1" i="0" dirty="0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Data storage requirement and disk capacity</a:t>
            </a:r>
            <a:endParaRPr lang="en-US" altLang="en-US" b="0" i="0" dirty="0">
              <a:solidFill>
                <a:srgbClr val="707070"/>
              </a:solidFill>
              <a:effectLst/>
              <a:latin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>
            <a:extLst>
              <a:ext uri="{FF2B5EF4-FFF2-40B4-BE49-F238E27FC236}">
                <a16:creationId xmlns:a16="http://schemas.microsoft.com/office/drawing/2014/main" id="{871A7640-4AB8-43B4-B165-4FA38C56FC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0863" y="306388"/>
            <a:ext cx="8593137" cy="457200"/>
          </a:xfrm>
        </p:spPr>
        <p:txBody>
          <a:bodyPr/>
          <a:lstStyle/>
          <a:p>
            <a:pPr>
              <a:defRPr/>
            </a:pPr>
            <a:r>
              <a:rPr lang="en-US" altLang="en-US" sz="2800">
                <a:effectLst>
                  <a:outerShdw blurRad="38100" dist="38100" dir="2700000" algn="tl">
                    <a:srgbClr val="C0C0C0"/>
                  </a:outerShdw>
                </a:effectLst>
              </a:rPr>
              <a:t>Improvement of Reliability via Redundancy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D361A4A9-FACE-4EBB-BECD-62A92425C9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88565" y="947956"/>
            <a:ext cx="7675927" cy="5359059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Redundancy</a:t>
            </a:r>
            <a:r>
              <a:rPr lang="en-US" altLang="en-US" dirty="0"/>
              <a:t> – store extra information that can be used to 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rebuild information lost in a disk failure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E.g., </a:t>
            </a:r>
            <a:r>
              <a:rPr lang="en-US" altLang="en-US" b="1" dirty="0">
                <a:solidFill>
                  <a:srgbClr val="002060"/>
                </a:solidFill>
              </a:rPr>
              <a:t>Mirroring</a:t>
            </a:r>
            <a:r>
              <a:rPr lang="en-US" altLang="en-US" b="1" dirty="0"/>
              <a:t> </a:t>
            </a:r>
            <a:r>
              <a:rPr lang="en-US" altLang="en-US" dirty="0"/>
              <a:t>(or</a:t>
            </a:r>
            <a:r>
              <a:rPr lang="en-US" altLang="en-US" b="1" dirty="0"/>
              <a:t> shadowing</a:t>
            </a:r>
            <a:r>
              <a:rPr lang="en-US" altLang="en-US" dirty="0"/>
              <a:t>)</a:t>
            </a:r>
          </a:p>
          <a:p>
            <a:pPr lvl="1">
              <a:spcAft>
                <a:spcPts val="0"/>
              </a:spcAft>
            </a:pPr>
            <a:r>
              <a:rPr lang="en-US" altLang="en-US" dirty="0">
                <a:solidFill>
                  <a:srgbClr val="00B050"/>
                </a:solidFill>
              </a:rPr>
              <a:t>Duplicate every disk</a:t>
            </a:r>
            <a:r>
              <a:rPr lang="en-US" altLang="en-US" dirty="0"/>
              <a:t>.  Logical disk consists of two physical disks.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Every write is carried out on both disks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Reads can take place from either disk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If one disk in a pair fails, data still available in the other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Data loss would occur only if a disk fails, and its mirror disk also fails before the system is repaired</a:t>
            </a:r>
          </a:p>
          <a:p>
            <a:pPr lvl="3">
              <a:spcAft>
                <a:spcPts val="0"/>
              </a:spcAft>
            </a:pPr>
            <a:r>
              <a:rPr lang="en-US" altLang="en-US" dirty="0"/>
              <a:t>Probability of combined event is very small </a:t>
            </a:r>
          </a:p>
          <a:p>
            <a:pPr lvl="4">
              <a:spcAft>
                <a:spcPts val="0"/>
              </a:spcAft>
            </a:pPr>
            <a:r>
              <a:rPr lang="en-US" altLang="en-US" dirty="0"/>
              <a:t>Except for dependent failure modes such as fire or building collapse or electrical power surges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Mean time to data loss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depends on mean time to failure, </a:t>
            </a:r>
            <a:br>
              <a:rPr lang="en-US" altLang="en-US" dirty="0"/>
            </a:b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002060"/>
                </a:solidFill>
              </a:rPr>
              <a:t>mean time to repair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E.g., MTTF of 100,000 hours, mean time to repair of 10 hours gives mean time to data loss of 500*10</a:t>
            </a:r>
            <a:r>
              <a:rPr lang="en-US" altLang="en-US" baseline="30000" dirty="0"/>
              <a:t>6</a:t>
            </a:r>
            <a:r>
              <a:rPr lang="en-US" altLang="en-US" dirty="0"/>
              <a:t> hours (or 57,000 years) for a mirrored pair of disks (ignoring dependent failure modes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F72299-A013-4DE5-CDDF-4BD4AC951586}"/>
              </a:ext>
            </a:extLst>
          </p:cNvPr>
          <p:cNvSpPr txBox="1"/>
          <p:nvPr/>
        </p:nvSpPr>
        <p:spPr>
          <a:xfrm>
            <a:off x="4030579" y="6307015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Mean time to data loss=MTTF </a:t>
            </a:r>
            <a:r>
              <a:rPr lang="en-US" sz="1600" b="1" baseline="30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</a:t>
            </a:r>
            <a:r>
              <a:rPr lang="en-US" sz="16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/2 * 10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>
            <a:extLst>
              <a:ext uri="{FF2B5EF4-FFF2-40B4-BE49-F238E27FC236}">
                <a16:creationId xmlns:a16="http://schemas.microsoft.com/office/drawing/2014/main" id="{07094493-EF72-410D-8543-93233D17B9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2113" y="260350"/>
            <a:ext cx="8923337" cy="457200"/>
          </a:xfrm>
        </p:spPr>
        <p:txBody>
          <a:bodyPr/>
          <a:lstStyle/>
          <a:p>
            <a:pPr>
              <a:defRPr/>
            </a:pPr>
            <a:r>
              <a:rPr lang="en-US" altLang="en-US" sz="2800">
                <a:effectLst>
                  <a:outerShdw blurRad="38100" dist="38100" dir="2700000" algn="tl">
                    <a:srgbClr val="C0C0C0"/>
                  </a:outerShdw>
                </a:effectLst>
              </a:rPr>
              <a:t>Improvement in Performance via Parallelism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2E2EB768-D89F-44A6-8392-915B56D8EE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6955" y="1191237"/>
            <a:ext cx="7633982" cy="5138542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sz="2000" dirty="0">
                <a:latin typeface="Times New Roman" panose="02020603050405020304" pitchFamily="18" charset="0"/>
              </a:rPr>
              <a:t>read request can be sent to either disk- </a:t>
            </a:r>
            <a:r>
              <a:rPr lang="en-US" altLang="en-US" sz="1400" dirty="0">
                <a:latin typeface="Times New Roman" panose="02020603050405020304" pitchFamily="18" charset="0"/>
              </a:rPr>
              <a:t>No of reads per unit time is doubled</a:t>
            </a:r>
            <a:endParaRPr lang="en-US" altLang="en-US" sz="2000" b="1" dirty="0">
              <a:solidFill>
                <a:srgbClr val="002060"/>
              </a:solidFill>
            </a:endParaRP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Bit-level striping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split the bits of each byte across multiple disks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In an array of eight disks, write bit </a:t>
            </a:r>
            <a:r>
              <a:rPr lang="en-US" altLang="en-US" i="1" dirty="0" err="1"/>
              <a:t>i</a:t>
            </a:r>
            <a:r>
              <a:rPr lang="en-US" altLang="en-US" dirty="0"/>
              <a:t> of each byte to disk </a:t>
            </a:r>
            <a:r>
              <a:rPr lang="en-US" altLang="en-US" i="1" dirty="0" err="1"/>
              <a:t>i</a:t>
            </a:r>
            <a:r>
              <a:rPr lang="en-US" altLang="en-US" i="1" dirty="0"/>
              <a:t>.</a:t>
            </a:r>
            <a:endParaRPr lang="en-US" altLang="en-US" dirty="0"/>
          </a:p>
          <a:p>
            <a:pPr lvl="1">
              <a:spcAft>
                <a:spcPts val="0"/>
              </a:spcAft>
            </a:pPr>
            <a:r>
              <a:rPr lang="en-US" altLang="en-US" dirty="0"/>
              <a:t>Each access can </a:t>
            </a:r>
            <a:r>
              <a:rPr lang="en-US" altLang="en-US" dirty="0">
                <a:solidFill>
                  <a:schemeClr val="tx2">
                    <a:lumMod val="75000"/>
                  </a:schemeClr>
                </a:solidFill>
              </a:rPr>
              <a:t>read data at eight times the rate of a single disk</a:t>
            </a:r>
            <a:r>
              <a:rPr lang="en-US" altLang="en-US" dirty="0"/>
              <a:t>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But seek/access time worse than for a single disk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Bit level striping is not used much any more</a:t>
            </a:r>
          </a:p>
          <a:p>
            <a:pPr marL="857250" lvl="2" indent="0">
              <a:spcAft>
                <a:spcPts val="0"/>
              </a:spcAft>
              <a:buNone/>
            </a:pPr>
            <a:r>
              <a:rPr lang="en-US" b="0" i="0" dirty="0">
                <a:solidFill>
                  <a:srgbClr val="404040"/>
                </a:solidFill>
                <a:effectLst/>
                <a:latin typeface="roboto" panose="02000000000000000000" pitchFamily="2" charset="0"/>
              </a:rPr>
              <a:t>used for </a:t>
            </a:r>
            <a:r>
              <a:rPr lang="en-US" b="0" i="0" dirty="0">
                <a:solidFill>
                  <a:srgbClr val="92D050"/>
                </a:solidFill>
                <a:effectLst/>
                <a:latin typeface="roboto" panose="02000000000000000000" pitchFamily="2" charset="0"/>
              </a:rPr>
              <a:t>non-critical storage</a:t>
            </a:r>
            <a:r>
              <a:rPr lang="en-US" b="0" i="0" dirty="0">
                <a:solidFill>
                  <a:srgbClr val="40404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US" b="0" i="0" dirty="0">
                <a:solidFill>
                  <a:srgbClr val="92D050"/>
                </a:solidFill>
                <a:effectLst/>
                <a:latin typeface="roboto" panose="02000000000000000000" pitchFamily="2" charset="0"/>
              </a:rPr>
              <a:t>such as temporary files </a:t>
            </a:r>
            <a:r>
              <a:rPr lang="en-US" b="0" i="0" dirty="0">
                <a:solidFill>
                  <a:srgbClr val="404040"/>
                </a:solidFill>
                <a:effectLst/>
                <a:latin typeface="roboto" panose="02000000000000000000" pitchFamily="2" charset="0"/>
              </a:rPr>
              <a:t>backed up somewhere else.</a:t>
            </a:r>
            <a:endParaRPr lang="en-US" altLang="en-US" dirty="0"/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Block-level striping </a:t>
            </a:r>
            <a:r>
              <a:rPr lang="en-US" altLang="en-US" dirty="0"/>
              <a:t>– with </a:t>
            </a:r>
            <a:r>
              <a:rPr lang="en-US" altLang="en-US" i="1" dirty="0"/>
              <a:t>n</a:t>
            </a:r>
            <a:r>
              <a:rPr lang="en-US" altLang="en-US" dirty="0"/>
              <a:t> disks, block </a:t>
            </a:r>
            <a:r>
              <a:rPr lang="en-US" altLang="en-US" i="1" dirty="0" err="1"/>
              <a:t>i</a:t>
            </a:r>
            <a:r>
              <a:rPr lang="en-US" altLang="en-US" dirty="0"/>
              <a:t> of a file goes to disk (</a:t>
            </a:r>
            <a:r>
              <a:rPr lang="en-US" altLang="en-US" i="1" dirty="0" err="1"/>
              <a:t>i</a:t>
            </a:r>
            <a:r>
              <a:rPr lang="en-US" altLang="en-US" dirty="0"/>
              <a:t> mod </a:t>
            </a:r>
            <a:r>
              <a:rPr lang="en-US" altLang="en-US" i="1" dirty="0"/>
              <a:t>n</a:t>
            </a:r>
            <a:r>
              <a:rPr lang="en-US" altLang="en-US" dirty="0"/>
              <a:t>) + 1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Requests for different blocks can run in parallel if the blocks reside on different disks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A request for a long sequence of blocks can utilize all disks in parallel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Two main goals of parallelism in a disk system: </a:t>
            </a:r>
          </a:p>
          <a:p>
            <a:pPr lvl="1">
              <a:spcAft>
                <a:spcPts val="0"/>
              </a:spcAft>
              <a:buFont typeface="Monotype Sorts" pitchFamily="-65" charset="2"/>
              <a:buNone/>
            </a:pPr>
            <a:r>
              <a:rPr lang="en-US" altLang="en-US" dirty="0"/>
              <a:t>1.	Load balance multiple small accesses to increase throughput</a:t>
            </a:r>
          </a:p>
          <a:p>
            <a:pPr lvl="1">
              <a:spcAft>
                <a:spcPts val="0"/>
              </a:spcAft>
              <a:buFont typeface="Monotype Sorts" pitchFamily="-65" charset="2"/>
              <a:buNone/>
            </a:pPr>
            <a:r>
              <a:rPr lang="en-US" altLang="en-US" dirty="0"/>
              <a:t>2.	Parallelize large accesses to </a:t>
            </a:r>
            <a:r>
              <a:rPr lang="en-US" altLang="en-US" dirty="0">
                <a:solidFill>
                  <a:srgbClr val="0070C0"/>
                </a:solidFill>
              </a:rPr>
              <a:t>reduce response time</a:t>
            </a:r>
            <a:r>
              <a:rPr lang="en-US" altLang="en-US" dirty="0"/>
              <a:t>.</a:t>
            </a:r>
          </a:p>
          <a:p>
            <a:pPr>
              <a:spcAft>
                <a:spcPts val="0"/>
              </a:spcAft>
            </a:pPr>
            <a:r>
              <a:rPr lang="en-US" altLang="en-US" dirty="0">
                <a:solidFill>
                  <a:srgbClr val="FF0000"/>
                </a:solidFill>
              </a:rPr>
              <a:t>Improve transfer rate by striping data across multiple disks.</a:t>
            </a:r>
          </a:p>
          <a:p>
            <a:pPr lvl="1">
              <a:spcAft>
                <a:spcPts val="0"/>
              </a:spcAft>
            </a:pPr>
            <a:endParaRPr lang="en-US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>
            <a:extLst>
              <a:ext uri="{FF2B5EF4-FFF2-40B4-BE49-F238E27FC236}">
                <a16:creationId xmlns:a16="http://schemas.microsoft.com/office/drawing/2014/main" id="{0C333282-2647-4C5B-88ED-77D98738B0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RAID Levels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98A51C89-8033-4F40-A276-CB7BA618BD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093788"/>
            <a:ext cx="7724212" cy="3407874"/>
          </a:xfrm>
        </p:spPr>
        <p:txBody>
          <a:bodyPr/>
          <a:lstStyle/>
          <a:p>
            <a:r>
              <a:rPr lang="en-US" altLang="en-US" dirty="0"/>
              <a:t>Schemes to provide redundancy at lower cost by using disk striping combined with </a:t>
            </a:r>
            <a:r>
              <a:rPr lang="en-US" altLang="en-US" b="1" dirty="0"/>
              <a:t>parity bits(XOR)</a:t>
            </a:r>
          </a:p>
          <a:p>
            <a:pPr lvl="1"/>
            <a:r>
              <a:rPr lang="en-US" altLang="en-US" dirty="0"/>
              <a:t>Different RAID organizations, or RAID levels, have differing cost, performance and reliability characteristics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RAID Level 0</a:t>
            </a:r>
            <a:r>
              <a:rPr lang="en-US" altLang="en-US" dirty="0"/>
              <a:t>:  </a:t>
            </a:r>
            <a:r>
              <a:rPr lang="en-US" altLang="en-US" dirty="0">
                <a:solidFill>
                  <a:srgbClr val="002060"/>
                </a:solidFill>
              </a:rPr>
              <a:t>Block </a:t>
            </a:r>
            <a:r>
              <a:rPr lang="en-US" altLang="en-US" dirty="0">
                <a:solidFill>
                  <a:schemeClr val="tx2"/>
                </a:solidFill>
              </a:rPr>
              <a:t>striping</a:t>
            </a:r>
            <a:r>
              <a:rPr lang="en-US" altLang="en-US" dirty="0">
                <a:solidFill>
                  <a:srgbClr val="002060"/>
                </a:solidFill>
              </a:rPr>
              <a:t>; non-redundant</a:t>
            </a:r>
            <a:r>
              <a:rPr lang="en-US" altLang="en-US" dirty="0">
                <a:solidFill>
                  <a:schemeClr val="tx2"/>
                </a:solidFill>
              </a:rPr>
              <a:t>.</a:t>
            </a:r>
            <a:r>
              <a:rPr lang="en-US" altLang="en-US" dirty="0"/>
              <a:t> </a:t>
            </a:r>
          </a:p>
          <a:p>
            <a:pPr lvl="1">
              <a:buClr>
                <a:schemeClr val="hlink"/>
              </a:buClr>
            </a:pPr>
            <a:r>
              <a:rPr lang="en-US" altLang="en-US" dirty="0"/>
              <a:t> Used in high-performance applications where data loss is not critical. 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RAID Level 1</a:t>
            </a:r>
            <a:r>
              <a:rPr lang="en-US" altLang="en-US" dirty="0"/>
              <a:t>:  </a:t>
            </a:r>
            <a:r>
              <a:rPr lang="en-US" altLang="en-US" dirty="0">
                <a:solidFill>
                  <a:srgbClr val="002060"/>
                </a:solidFill>
              </a:rPr>
              <a:t>Mirrored disks </a:t>
            </a:r>
            <a:r>
              <a:rPr lang="en-US" altLang="en-US" dirty="0"/>
              <a:t>with block striping</a:t>
            </a:r>
          </a:p>
          <a:p>
            <a:pPr lvl="1">
              <a:buClr>
                <a:schemeClr val="hlink"/>
              </a:buClr>
            </a:pPr>
            <a:r>
              <a:rPr lang="en-US" altLang="en-US" dirty="0"/>
              <a:t>Offers best write performance.  </a:t>
            </a:r>
          </a:p>
          <a:p>
            <a:pPr lvl="1">
              <a:buClr>
                <a:schemeClr val="hlink"/>
              </a:buClr>
            </a:pPr>
            <a:r>
              <a:rPr lang="en-US" altLang="en-US" dirty="0"/>
              <a:t>Popular for applications such as storing log files in a database system.</a:t>
            </a:r>
          </a:p>
          <a:p>
            <a:pPr>
              <a:buClr>
                <a:schemeClr val="hlink"/>
              </a:buClr>
            </a:pPr>
            <a:endParaRPr lang="en-US" altLang="en-US" dirty="0"/>
          </a:p>
          <a:p>
            <a:endParaRPr lang="en-US" alt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E7CA23F-2547-47A0-8457-A31E5C45A3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53244"/>
          <a:stretch/>
        </p:blipFill>
        <p:spPr>
          <a:xfrm>
            <a:off x="2613493" y="4375397"/>
            <a:ext cx="3612791" cy="1550630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CB7E2EE-6285-4025-991F-47265CFE75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054" t="15208" r="23227" b="59493"/>
          <a:stretch/>
        </p:blipFill>
        <p:spPr bwMode="auto">
          <a:xfrm>
            <a:off x="-843356" y="3998553"/>
            <a:ext cx="3456849" cy="16552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662D14F-B980-461F-A8D4-82ECEA12B5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052" t="35784" r="17698" b="39373"/>
          <a:stretch/>
        </p:blipFill>
        <p:spPr bwMode="auto">
          <a:xfrm>
            <a:off x="5163018" y="5764212"/>
            <a:ext cx="4392810" cy="13566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>
            <a:extLst>
              <a:ext uri="{FF2B5EF4-FFF2-40B4-BE49-F238E27FC236}">
                <a16:creationId xmlns:a16="http://schemas.microsoft.com/office/drawing/2014/main" id="{0C333282-2647-4C5B-88ED-77D98738B0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RAID Levels (Cont.)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98A51C89-8033-4F40-A276-CB7BA618BD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1" y="1157789"/>
            <a:ext cx="7595473" cy="3171446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Parity blocks</a:t>
            </a:r>
            <a:r>
              <a:rPr lang="en-US" altLang="en-US" dirty="0"/>
              <a:t>: Parity block </a:t>
            </a:r>
            <a:r>
              <a:rPr lang="en-US" altLang="en-US" i="1" dirty="0"/>
              <a:t>j</a:t>
            </a:r>
            <a:r>
              <a:rPr lang="en-US" altLang="en-US" dirty="0"/>
              <a:t> stores XOR of bits from block </a:t>
            </a:r>
            <a:r>
              <a:rPr lang="en-US" altLang="en-US" i="1" dirty="0"/>
              <a:t>j </a:t>
            </a:r>
            <a:r>
              <a:rPr lang="en-US" altLang="en-US" dirty="0"/>
              <a:t> of each disk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When writing data to a block </a:t>
            </a:r>
            <a:r>
              <a:rPr lang="en-US" altLang="en-US" i="1" dirty="0"/>
              <a:t>j</a:t>
            </a:r>
            <a:r>
              <a:rPr lang="en-US" altLang="en-US" dirty="0"/>
              <a:t>, parity block </a:t>
            </a:r>
            <a:r>
              <a:rPr lang="en-US" altLang="en-US" i="1" dirty="0"/>
              <a:t>j </a:t>
            </a:r>
            <a:r>
              <a:rPr lang="en-US" altLang="en-US" dirty="0"/>
              <a:t>must also be computed and written to disk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Can be done by using old parity block, old value of current block and new value of current block (2 block reads + 2 block writes)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Or by recomputing the parity value using the new values of blocks corresponding to the parity block</a:t>
            </a:r>
          </a:p>
          <a:p>
            <a:pPr lvl="3">
              <a:spcAft>
                <a:spcPts val="0"/>
              </a:spcAft>
            </a:pPr>
            <a:r>
              <a:rPr lang="en-US" altLang="en-US" dirty="0"/>
              <a:t>More </a:t>
            </a:r>
            <a:r>
              <a:rPr lang="en-US" altLang="en-US" dirty="0">
                <a:solidFill>
                  <a:srgbClr val="00B050"/>
                </a:solidFill>
              </a:rPr>
              <a:t>efficient for writing large amounts of data sequentially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To recover data for a block, compute XOR of bits from all other blocks in the set including the parity block</a:t>
            </a:r>
          </a:p>
          <a:p>
            <a:pPr lvl="1"/>
            <a:endParaRPr lang="en-US" altLang="en-US" dirty="0"/>
          </a:p>
          <a:p>
            <a:pPr>
              <a:buClr>
                <a:schemeClr val="hlink"/>
              </a:buClr>
            </a:pPr>
            <a:endParaRPr lang="en-US" altLang="en-US" dirty="0"/>
          </a:p>
          <a:p>
            <a:endParaRPr lang="en-US" alt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4AA9CB3-4EF3-4B17-8227-B7552B356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50442" y="4614961"/>
            <a:ext cx="3125684" cy="16014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8F837DD-76F7-4E92-B6F8-2509FAA88160}"/>
                  </a:ext>
                </a:extLst>
              </p14:cNvPr>
              <p14:cNvContentPartPr/>
              <p14:nvPr/>
            </p14:nvContentPartPr>
            <p14:xfrm>
              <a:off x="6956157" y="4388607"/>
              <a:ext cx="82440" cy="58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8F837DD-76F7-4E92-B6F8-2509FAA8816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47517" y="4379967"/>
                <a:ext cx="1000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79FF1B6-9E17-414E-A44C-EFB77C366120}"/>
                  </a:ext>
                </a:extLst>
              </p14:cNvPr>
              <p14:cNvContentPartPr/>
              <p14:nvPr/>
            </p14:nvContentPartPr>
            <p14:xfrm>
              <a:off x="4630917" y="4866327"/>
              <a:ext cx="82800" cy="31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79FF1B6-9E17-414E-A44C-EFB77C36612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21917" y="4857687"/>
                <a:ext cx="10044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BFCB401-C9B0-4317-A341-C30463C629A9}"/>
                  </a:ext>
                </a:extLst>
              </p14:cNvPr>
              <p14:cNvContentPartPr/>
              <p14:nvPr/>
            </p14:nvContentPartPr>
            <p14:xfrm>
              <a:off x="3378837" y="4841487"/>
              <a:ext cx="66600" cy="93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BFCB401-C9B0-4317-A341-C30463C629A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69837" y="4832487"/>
                <a:ext cx="8424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69FBB3D-C110-B82E-F39F-EAC59C7CF7B2}"/>
                  </a:ext>
                </a:extLst>
              </p14:cNvPr>
              <p14:cNvContentPartPr/>
              <p14:nvPr/>
            </p14:nvContentPartPr>
            <p14:xfrm>
              <a:off x="460608" y="2582783"/>
              <a:ext cx="27720" cy="357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69FBB3D-C110-B82E-F39F-EAC59C7CF7B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1608" y="2574143"/>
                <a:ext cx="4536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F779808-2AA6-940C-31A3-5C3EB85624CB}"/>
                  </a:ext>
                </a:extLst>
              </p14:cNvPr>
              <p14:cNvContentPartPr/>
              <p14:nvPr/>
            </p14:nvContentPartPr>
            <p14:xfrm>
              <a:off x="520728" y="2584223"/>
              <a:ext cx="272880" cy="374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F779808-2AA6-940C-31A3-5C3EB85624C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1728" y="2575583"/>
                <a:ext cx="29052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D2A99B9-52E6-88FC-472A-C1CE93BB2B60}"/>
                  </a:ext>
                </a:extLst>
              </p14:cNvPr>
              <p14:cNvContentPartPr/>
              <p14:nvPr/>
            </p14:nvContentPartPr>
            <p14:xfrm>
              <a:off x="975408" y="2689343"/>
              <a:ext cx="45360" cy="272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D2A99B9-52E6-88FC-472A-C1CE93BB2B6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66408" y="2680703"/>
                <a:ext cx="6300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1F1EF8F-0A68-9D0F-DAFE-EBC81DE25E71}"/>
                  </a:ext>
                </a:extLst>
              </p14:cNvPr>
              <p14:cNvContentPartPr/>
              <p14:nvPr/>
            </p14:nvContentPartPr>
            <p14:xfrm>
              <a:off x="769488" y="3168503"/>
              <a:ext cx="300240" cy="2156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1F1EF8F-0A68-9D0F-DAFE-EBC81DE25E7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60488" y="3159503"/>
                <a:ext cx="31788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4A6712-E0C7-3455-3393-C96E7D119030}"/>
                  </a:ext>
                </a:extLst>
              </p14:cNvPr>
              <p14:cNvContentPartPr/>
              <p14:nvPr/>
            </p14:nvContentPartPr>
            <p14:xfrm>
              <a:off x="665448" y="3142583"/>
              <a:ext cx="9360" cy="258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4A6712-E0C7-3455-3393-C96E7D11903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56448" y="3133583"/>
                <a:ext cx="2700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3DBAF10-96BD-BA31-EB8C-26F547010CD8}"/>
                  </a:ext>
                </a:extLst>
              </p14:cNvPr>
              <p14:cNvContentPartPr/>
              <p14:nvPr/>
            </p14:nvContentPartPr>
            <p14:xfrm>
              <a:off x="307608" y="3032423"/>
              <a:ext cx="240120" cy="288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3DBAF10-96BD-BA31-EB8C-26F547010CD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98608" y="3023423"/>
                <a:ext cx="25776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AF7A276-8535-9AFC-DBA4-14CF9C4644C9}"/>
                  </a:ext>
                </a:extLst>
              </p14:cNvPr>
              <p14:cNvContentPartPr/>
              <p14:nvPr/>
            </p14:nvContentPartPr>
            <p14:xfrm>
              <a:off x="328128" y="3595103"/>
              <a:ext cx="786600" cy="44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AF7A276-8535-9AFC-DBA4-14CF9C4644C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19128" y="3586103"/>
                <a:ext cx="80424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4C876BB-FFFE-97ED-85D6-A943C544CE17}"/>
                  </a:ext>
                </a:extLst>
              </p14:cNvPr>
              <p14:cNvContentPartPr/>
              <p14:nvPr/>
            </p14:nvContentPartPr>
            <p14:xfrm>
              <a:off x="985128" y="3799223"/>
              <a:ext cx="360" cy="2786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4C876BB-FFFE-97ED-85D6-A943C544CE1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76488" y="3790583"/>
                <a:ext cx="18000" cy="29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CCE20E73-C6EA-E193-BFB4-31873EE9677C}"/>
              </a:ext>
            </a:extLst>
          </p:cNvPr>
          <p:cNvGrpSpPr/>
          <p:nvPr/>
        </p:nvGrpSpPr>
        <p:grpSpPr>
          <a:xfrm>
            <a:off x="505968" y="3763583"/>
            <a:ext cx="222840" cy="426600"/>
            <a:chOff x="505968" y="3763583"/>
            <a:chExt cx="222840" cy="42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8E2FCE5-7203-0A64-7C43-084917FB3617}"/>
                    </a:ext>
                  </a:extLst>
                </p14:cNvPr>
                <p14:cNvContentPartPr/>
                <p14:nvPr/>
              </p14:nvContentPartPr>
              <p14:xfrm>
                <a:off x="718728" y="3763583"/>
                <a:ext cx="10080" cy="284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8E2FCE5-7203-0A64-7C43-084917FB361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09728" y="3754943"/>
                  <a:ext cx="277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13C013D-E69C-4136-DAA7-5675112F61F1}"/>
                    </a:ext>
                  </a:extLst>
                </p14:cNvPr>
                <p14:cNvContentPartPr/>
                <p14:nvPr/>
              </p14:nvContentPartPr>
              <p14:xfrm>
                <a:off x="505968" y="3834863"/>
                <a:ext cx="360" cy="355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13C013D-E69C-4136-DAA7-5675112F61F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96968" y="3826223"/>
                  <a:ext cx="18000" cy="37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178154B-4769-9C0F-65F6-E489A729B6D7}"/>
                  </a:ext>
                </a:extLst>
              </p14:cNvPr>
              <p14:cNvContentPartPr/>
              <p14:nvPr/>
            </p14:nvContentPartPr>
            <p14:xfrm>
              <a:off x="239568" y="3027023"/>
              <a:ext cx="1235160" cy="4269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178154B-4769-9C0F-65F6-E489A729B6D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30568" y="3018383"/>
                <a:ext cx="1252800" cy="44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6E535CC3-27D2-689B-5A76-6371C83E0811}"/>
              </a:ext>
            </a:extLst>
          </p:cNvPr>
          <p:cNvGrpSpPr/>
          <p:nvPr/>
        </p:nvGrpSpPr>
        <p:grpSpPr>
          <a:xfrm>
            <a:off x="452688" y="4935383"/>
            <a:ext cx="681840" cy="833400"/>
            <a:chOff x="452688" y="4935383"/>
            <a:chExt cx="681840" cy="83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029D990-0CCD-D380-7A5A-90CE947EA036}"/>
                    </a:ext>
                  </a:extLst>
                </p14:cNvPr>
                <p14:cNvContentPartPr/>
                <p14:nvPr/>
              </p14:nvContentPartPr>
              <p14:xfrm>
                <a:off x="452688" y="4935383"/>
                <a:ext cx="46440" cy="337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029D990-0CCD-D380-7A5A-90CE947EA03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3688" y="4926743"/>
                  <a:ext cx="6408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FAFB989-7860-2FF5-6A3E-2A1520E23FF2}"/>
                    </a:ext>
                  </a:extLst>
                </p14:cNvPr>
                <p14:cNvContentPartPr/>
                <p14:nvPr/>
              </p14:nvContentPartPr>
              <p14:xfrm>
                <a:off x="635568" y="4995143"/>
                <a:ext cx="261000" cy="287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FAFB989-7860-2FF5-6A3E-2A1520E23FF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26928" y="4986143"/>
                  <a:ext cx="2786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2B444D4-8B55-A8B1-108E-8301ECC03191}"/>
                    </a:ext>
                  </a:extLst>
                </p14:cNvPr>
                <p14:cNvContentPartPr/>
                <p14:nvPr/>
              </p14:nvContentPartPr>
              <p14:xfrm>
                <a:off x="1100688" y="4971023"/>
                <a:ext cx="33840" cy="411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2B444D4-8B55-A8B1-108E-8301ECC0319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91688" y="4962383"/>
                  <a:ext cx="5148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48883E5-1A19-54CC-0D42-51A5B0508782}"/>
                    </a:ext>
                  </a:extLst>
                </p14:cNvPr>
                <p14:cNvContentPartPr/>
                <p14:nvPr/>
              </p14:nvContentPartPr>
              <p14:xfrm>
                <a:off x="461328" y="5414903"/>
                <a:ext cx="36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48883E5-1A19-54CC-0D42-51A5B050878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52688" y="540590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1DFCFDE-65C3-4864-8DCB-B1CFAEB204B1}"/>
                    </a:ext>
                  </a:extLst>
                </p14:cNvPr>
                <p14:cNvContentPartPr/>
                <p14:nvPr/>
              </p14:nvContentPartPr>
              <p14:xfrm>
                <a:off x="461328" y="5414903"/>
                <a:ext cx="136440" cy="270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1DFCFDE-65C3-4864-8DCB-B1CFAEB204B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52688" y="5405903"/>
                  <a:ext cx="15408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C04695F-5DEF-3083-99D1-9AED67F7B87A}"/>
                    </a:ext>
                  </a:extLst>
                </p14:cNvPr>
                <p14:cNvContentPartPr/>
                <p14:nvPr/>
              </p14:nvContentPartPr>
              <p14:xfrm>
                <a:off x="772008" y="5405903"/>
                <a:ext cx="51480" cy="257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C04695F-5DEF-3083-99D1-9AED67F7B87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63368" y="5397263"/>
                  <a:ext cx="691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58EA4CC-9B00-ACB4-0755-9985A1703184}"/>
                    </a:ext>
                  </a:extLst>
                </p14:cNvPr>
                <p14:cNvContentPartPr/>
                <p14:nvPr/>
              </p14:nvContentPartPr>
              <p14:xfrm>
                <a:off x="1056048" y="5619023"/>
                <a:ext cx="26280" cy="149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58EA4CC-9B00-ACB4-0755-9985A170318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47408" y="5610383"/>
                  <a:ext cx="43920" cy="16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7B10220-10D7-DE34-044F-A042B1CE73AF}"/>
                  </a:ext>
                </a:extLst>
              </p14:cNvPr>
              <p14:cNvContentPartPr/>
              <p14:nvPr/>
            </p14:nvContentPartPr>
            <p14:xfrm>
              <a:off x="372408" y="5930063"/>
              <a:ext cx="1311120" cy="1807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7B10220-10D7-DE34-044F-A042B1CE73AF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63768" y="5921063"/>
                <a:ext cx="132876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7104276-899D-E1F1-7290-C809C2A0EAF3}"/>
                  </a:ext>
                </a:extLst>
              </p14:cNvPr>
              <p14:cNvContentPartPr/>
              <p14:nvPr/>
            </p14:nvContentPartPr>
            <p14:xfrm>
              <a:off x="1597488" y="5317703"/>
              <a:ext cx="17280" cy="2142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7104276-899D-E1F1-7290-C809C2A0EAF3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588848" y="5308703"/>
                <a:ext cx="3492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CC9A3F7-2A6F-EBA3-CF13-0784BBE8A94B}"/>
                  </a:ext>
                </a:extLst>
              </p14:cNvPr>
              <p14:cNvContentPartPr/>
              <p14:nvPr/>
            </p14:nvContentPartPr>
            <p14:xfrm>
              <a:off x="1628448" y="5361623"/>
              <a:ext cx="146880" cy="1231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CC9A3F7-2A6F-EBA3-CF13-0784BBE8A94B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619808" y="5352623"/>
                <a:ext cx="164520" cy="14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2A99A384-5E34-FF1B-0B8A-1D247E4B76F8}"/>
              </a:ext>
            </a:extLst>
          </p:cNvPr>
          <p:cNvGrpSpPr/>
          <p:nvPr/>
        </p:nvGrpSpPr>
        <p:grpSpPr>
          <a:xfrm>
            <a:off x="512808" y="6125183"/>
            <a:ext cx="674640" cy="470880"/>
            <a:chOff x="512808" y="6125183"/>
            <a:chExt cx="674640" cy="47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11BDE59-666A-21E1-3ECF-4C2766046C32}"/>
                    </a:ext>
                  </a:extLst>
                </p14:cNvPr>
                <p14:cNvContentPartPr/>
                <p14:nvPr/>
              </p14:nvContentPartPr>
              <p14:xfrm>
                <a:off x="1002408" y="6169463"/>
                <a:ext cx="185040" cy="215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11BDE59-666A-21E1-3ECF-4C2766046C3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93768" y="6160463"/>
                  <a:ext cx="2026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808B3C0-A4B4-EA45-179C-70C4BA309E62}"/>
                    </a:ext>
                  </a:extLst>
                </p14:cNvPr>
                <p14:cNvContentPartPr/>
                <p14:nvPr/>
              </p14:nvContentPartPr>
              <p14:xfrm>
                <a:off x="879288" y="6213743"/>
                <a:ext cx="17640" cy="70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808B3C0-A4B4-EA45-179C-70C4BA309E6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70288" y="6205103"/>
                  <a:ext cx="352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3C3A475-590E-F5A3-D64E-40F5ABDA0DEE}"/>
                    </a:ext>
                  </a:extLst>
                </p14:cNvPr>
                <p14:cNvContentPartPr/>
                <p14:nvPr/>
              </p14:nvContentPartPr>
              <p14:xfrm>
                <a:off x="512808" y="6125183"/>
                <a:ext cx="332640" cy="470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3C3A475-590E-F5A3-D64E-40F5ABDA0DE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03808" y="6116543"/>
                  <a:ext cx="350280" cy="48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A716B53-91D6-A8DB-D473-AF9AAF13D8E9}"/>
                  </a:ext>
                </a:extLst>
              </p14:cNvPr>
              <p14:cNvContentPartPr/>
              <p14:nvPr/>
            </p14:nvContentPartPr>
            <p14:xfrm>
              <a:off x="3905808" y="4900103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A716B53-91D6-A8DB-D473-AF9AAF13D8E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896808" y="489146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124FBC3-372F-B48D-7DF4-C88F93DD6AA6}"/>
                  </a:ext>
                </a:extLst>
              </p14:cNvPr>
              <p14:cNvContentPartPr/>
              <p14:nvPr/>
            </p14:nvContentPartPr>
            <p14:xfrm>
              <a:off x="4305408" y="5299343"/>
              <a:ext cx="360" cy="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124FBC3-372F-B48D-7DF4-C88F93DD6AA6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296408" y="529070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43088B8-E066-89DD-F3A9-71C3EDCF455A}"/>
                  </a:ext>
                </a:extLst>
              </p14:cNvPr>
              <p14:cNvContentPartPr/>
              <p14:nvPr/>
            </p14:nvContentPartPr>
            <p14:xfrm>
              <a:off x="6298728" y="4722263"/>
              <a:ext cx="235440" cy="2203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43088B8-E066-89DD-F3A9-71C3EDCF455A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290088" y="4713623"/>
                <a:ext cx="25308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7BC9D31D-89E7-A017-7481-997F5E44F58D}"/>
                  </a:ext>
                </a:extLst>
              </p14:cNvPr>
              <p14:cNvContentPartPr/>
              <p14:nvPr/>
            </p14:nvContentPartPr>
            <p14:xfrm>
              <a:off x="3896808" y="4855823"/>
              <a:ext cx="36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7BC9D31D-89E7-A017-7481-997F5E44F58D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888168" y="484682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945B8BCE-3DFB-484E-E715-23CAC51E5F37}"/>
                  </a:ext>
                </a:extLst>
              </p14:cNvPr>
              <p14:cNvContentPartPr/>
              <p14:nvPr/>
            </p14:nvContentPartPr>
            <p14:xfrm>
              <a:off x="6515808" y="4882103"/>
              <a:ext cx="360" cy="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945B8BCE-3DFB-484E-E715-23CAC51E5F3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506808" y="487346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8255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>
            <a:extLst>
              <a:ext uri="{FF2B5EF4-FFF2-40B4-BE49-F238E27FC236}">
                <a16:creationId xmlns:a16="http://schemas.microsoft.com/office/drawing/2014/main" id="{2A6E759D-8359-428A-ACB2-E64172034A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RAID Levels (Cont.)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C937C857-41AF-435A-9848-5C396E32A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1" y="1166070"/>
            <a:ext cx="7578696" cy="1495068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RAID Level 5</a:t>
            </a:r>
            <a:r>
              <a:rPr lang="en-US" altLang="en-US" b="1" dirty="0"/>
              <a:t>: 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002060"/>
                </a:solidFill>
              </a:rPr>
              <a:t>Block-Interleaved Distributed Parity</a:t>
            </a:r>
            <a:r>
              <a:rPr lang="en-US" altLang="en-US" dirty="0"/>
              <a:t>; partitions data and parity among all</a:t>
            </a:r>
            <a:r>
              <a:rPr lang="en-US" altLang="en-US" i="1" dirty="0"/>
              <a:t> N</a:t>
            </a:r>
            <a:r>
              <a:rPr lang="en-US" altLang="en-US" dirty="0"/>
              <a:t> + 1 disks, rather than storing data in </a:t>
            </a:r>
            <a:r>
              <a:rPr lang="en-US" altLang="en-US" i="1" dirty="0"/>
              <a:t>N</a:t>
            </a:r>
            <a:r>
              <a:rPr lang="en-US" altLang="en-US" dirty="0"/>
              <a:t> disks and parity in 1 disk.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E.g., with 5 disks, parity block for </a:t>
            </a:r>
            <a:r>
              <a:rPr lang="en-US" altLang="en-US" i="1" dirty="0"/>
              <a:t>n</a:t>
            </a:r>
            <a:r>
              <a:rPr lang="en-US" altLang="en-US" dirty="0"/>
              <a:t>th set of blocks is stored on disk (</a:t>
            </a:r>
            <a:r>
              <a:rPr lang="en-US" altLang="en-US" i="1" dirty="0"/>
              <a:t>n mod</a:t>
            </a:r>
            <a:r>
              <a:rPr lang="en-US" altLang="en-US" dirty="0"/>
              <a:t> 5) + 1, with the data blocks stored on the other 4 disks.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A283782-0137-4DC6-B62C-4B6B6FECB1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8619" b="25063"/>
          <a:stretch/>
        </p:blipFill>
        <p:spPr>
          <a:xfrm>
            <a:off x="2052463" y="2918955"/>
            <a:ext cx="5010472" cy="121827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DA5CE1B-6400-4C66-8555-54DB7558AE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94857" y="4395042"/>
            <a:ext cx="3125684" cy="1601431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A209080-7B98-42A8-B623-2FE7B3523EB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693" t="28489" r="11666" b="41197"/>
          <a:stretch/>
        </p:blipFill>
        <p:spPr bwMode="auto">
          <a:xfrm>
            <a:off x="6345827" y="4983013"/>
            <a:ext cx="3009900" cy="10134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824DC19-100C-44EF-A20B-CFBEAFDF5CB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6538" t="14359" r="11923" b="61025"/>
          <a:stretch/>
        </p:blipFill>
        <p:spPr bwMode="auto">
          <a:xfrm>
            <a:off x="-181026" y="4287888"/>
            <a:ext cx="3063240" cy="8229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066618-E7B4-4BF8-BF46-6A6812D8675E}"/>
              </a:ext>
            </a:extLst>
          </p:cNvPr>
          <p:cNvSpPr txBox="1"/>
          <p:nvPr/>
        </p:nvSpPr>
        <p:spPr>
          <a:xfrm>
            <a:off x="497830" y="6085013"/>
            <a:ext cx="47687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latin typeface="Times New Roman" panose="02020603050405020304" pitchFamily="18" charset="0"/>
              </a:rPr>
              <a:t>Raid 4 for heavy traffic for parity block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961CF9-C2CF-1795-8A4A-FB073B6962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1281" t="14584" r="17565" b="38929"/>
          <a:stretch/>
        </p:blipFill>
        <p:spPr bwMode="auto">
          <a:xfrm>
            <a:off x="-1203613" y="1100831"/>
            <a:ext cx="10555755" cy="44299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539295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>
            <a:extLst>
              <a:ext uri="{FF2B5EF4-FFF2-40B4-BE49-F238E27FC236}">
                <a16:creationId xmlns:a16="http://schemas.microsoft.com/office/drawing/2014/main" id="{1CF99706-30C2-4EB7-8D65-BC5B4CEC71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RAID Levels (Cont.)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C742E74E-142C-4EF0-9F7C-EF09B92A84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198013"/>
            <a:ext cx="7648819" cy="2600264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RAID Level 5 </a:t>
            </a:r>
            <a:r>
              <a:rPr lang="en-US" altLang="en-US" dirty="0">
                <a:solidFill>
                  <a:srgbClr val="002060"/>
                </a:solidFill>
              </a:rPr>
              <a:t>(Cont.)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Block writes occur in parallel if the blocks and their parity blocks are on different disks.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RAID Level 6</a:t>
            </a:r>
            <a:r>
              <a:rPr lang="en-US" altLang="en-US" dirty="0">
                <a:solidFill>
                  <a:srgbClr val="000099"/>
                </a:solidFill>
              </a:rPr>
              <a:t>:</a:t>
            </a:r>
            <a:r>
              <a:rPr lang="en-US" altLang="en-US" dirty="0">
                <a:solidFill>
                  <a:schemeClr val="tx2"/>
                </a:solidFill>
              </a:rPr>
              <a:t> </a:t>
            </a:r>
            <a:r>
              <a:rPr lang="en-US" altLang="en-US" dirty="0">
                <a:solidFill>
                  <a:srgbClr val="002060"/>
                </a:solidFill>
              </a:rPr>
              <a:t>P+Q Redundancy </a:t>
            </a:r>
            <a:r>
              <a:rPr lang="en-US" altLang="en-US" dirty="0"/>
              <a:t>scheme; similar to Level 5, but stores </a:t>
            </a:r>
            <a:r>
              <a:rPr lang="en-US" altLang="en-US" dirty="0">
                <a:solidFill>
                  <a:srgbClr val="FF0000"/>
                </a:solidFill>
              </a:rPr>
              <a:t>two error correction blocks </a:t>
            </a:r>
            <a:r>
              <a:rPr lang="en-US" altLang="en-US" dirty="0"/>
              <a:t>(P, Q) instead of single parity block to guard against multiple disk failures. 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 Better reliability than Level 5 at a higher cost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Becoming more important as storage sizes increase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5A42F48-4B1F-445D-8F71-290789E5F2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3230" b="452"/>
          <a:stretch/>
        </p:blipFill>
        <p:spPr>
          <a:xfrm>
            <a:off x="1949797" y="3997918"/>
            <a:ext cx="4653058" cy="113136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>
            <a:extLst>
              <a:ext uri="{FF2B5EF4-FFF2-40B4-BE49-F238E27FC236}">
                <a16:creationId xmlns:a16="http://schemas.microsoft.com/office/drawing/2014/main" id="{C62A6B55-3F6C-45AC-888D-3BC5BC0056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RAID Levels (Cont.)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D01A90F2-C005-4E48-BA2A-3DA0FD951D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107348"/>
            <a:ext cx="7578481" cy="4191483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/>
              <a:t>Other levels (not used in practice):</a:t>
            </a:r>
          </a:p>
          <a:p>
            <a:pPr lvl="1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RAID Level 2</a:t>
            </a:r>
            <a:r>
              <a:rPr lang="en-US" altLang="en-US" dirty="0"/>
              <a:t>:  </a:t>
            </a:r>
            <a:r>
              <a:rPr lang="en-US" altLang="en-US" dirty="0">
                <a:solidFill>
                  <a:srgbClr val="002060"/>
                </a:solidFill>
              </a:rPr>
              <a:t>Memory-Style Error-Correcting-Codes </a:t>
            </a:r>
            <a:r>
              <a:rPr lang="en-US" altLang="en-US" dirty="0"/>
              <a:t>(ECC) with bit striping.</a:t>
            </a:r>
          </a:p>
          <a:p>
            <a:pPr lvl="1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RAID Level 3</a:t>
            </a:r>
            <a:r>
              <a:rPr lang="en-US" altLang="en-US" dirty="0"/>
              <a:t>: </a:t>
            </a:r>
            <a:r>
              <a:rPr lang="en-US" altLang="en-US" dirty="0">
                <a:solidFill>
                  <a:srgbClr val="002060"/>
                </a:solidFill>
              </a:rPr>
              <a:t>Bit-Interleaved Parity</a:t>
            </a:r>
          </a:p>
          <a:p>
            <a:pPr lvl="1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RAID Level 4</a:t>
            </a:r>
            <a:r>
              <a:rPr lang="en-US" altLang="en-US" b="1" dirty="0"/>
              <a:t>: 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002060"/>
                </a:solidFill>
              </a:rPr>
              <a:t>Block-Interleaved Parity</a:t>
            </a:r>
            <a:r>
              <a:rPr lang="en-US" altLang="en-US" dirty="0"/>
              <a:t>; uses block-level striping, and keeps a parity block on a separate </a:t>
            </a:r>
            <a:r>
              <a:rPr lang="en-US" altLang="en-US" b="1" i="1" dirty="0"/>
              <a:t>parity disk </a:t>
            </a:r>
            <a:r>
              <a:rPr lang="en-US" altLang="en-US" dirty="0"/>
              <a:t>for corresponding blocks from </a:t>
            </a:r>
            <a:r>
              <a:rPr lang="en-US" altLang="en-US" i="1" dirty="0"/>
              <a:t>N</a:t>
            </a:r>
            <a:r>
              <a:rPr lang="en-US" altLang="en-US" dirty="0"/>
              <a:t> other disks.</a:t>
            </a:r>
          </a:p>
          <a:p>
            <a:pPr lvl="2">
              <a:spcAft>
                <a:spcPts val="0"/>
              </a:spcAft>
            </a:pPr>
            <a:r>
              <a:rPr lang="en-US" altLang="en-US" dirty="0">
                <a:solidFill>
                  <a:srgbClr val="002060"/>
                </a:solidFill>
              </a:rPr>
              <a:t>RAID 5 is better than RAID 4, since with RAID 4 with random writes, parity disk gets much higher write load than other disks and becomes a bottleneck</a:t>
            </a:r>
          </a:p>
          <a:p>
            <a:pPr lvl="2"/>
            <a:endParaRPr lang="en-US" altLang="en-US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7CFC24C-45B9-42C4-AC1C-A0D65E912E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87" t="33732" r="22557" b="43248"/>
          <a:stretch/>
        </p:blipFill>
        <p:spPr bwMode="auto">
          <a:xfrm>
            <a:off x="-327119" y="4033519"/>
            <a:ext cx="4197639" cy="12653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5C9FAF5-ABC7-45F2-ACCF-5AA54B040C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92" t="25299" r="17051" b="51910"/>
          <a:stretch/>
        </p:blipFill>
        <p:spPr bwMode="auto">
          <a:xfrm>
            <a:off x="4624069" y="4536831"/>
            <a:ext cx="3682637" cy="10432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62654EC-2C05-47CD-A5A9-F6371BE3ED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538" t="14359" r="11923" b="61025"/>
          <a:stretch/>
        </p:blipFill>
        <p:spPr bwMode="auto">
          <a:xfrm>
            <a:off x="193159" y="5298829"/>
            <a:ext cx="4709761" cy="12653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E9AF1C-6B4A-4C79-A5AF-43C76912DF61}"/>
              </a:ext>
            </a:extLst>
          </p:cNvPr>
          <p:cNvSpPr txBox="1"/>
          <p:nvPr/>
        </p:nvSpPr>
        <p:spPr>
          <a:xfrm>
            <a:off x="4406900" y="5820450"/>
            <a:ext cx="4737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b="1" dirty="0">
                <a:latin typeface="Times New Roman" panose="02020603050405020304" pitchFamily="18" charset="0"/>
              </a:rPr>
              <a:t>Raid 4 for heavy traffic for parity block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A64DBD-95EE-6813-4622-BAB1E877CC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6538" t="16863" r="19231" b="45575"/>
          <a:stretch/>
        </p:blipFill>
        <p:spPr bwMode="auto">
          <a:xfrm>
            <a:off x="768350" y="1865551"/>
            <a:ext cx="7707313" cy="33602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A915695-BEA9-C7EC-439F-A221943DCE0F}"/>
                  </a:ext>
                </a:extLst>
              </p14:cNvPr>
              <p14:cNvContentPartPr/>
              <p14:nvPr/>
            </p14:nvContentPartPr>
            <p14:xfrm>
              <a:off x="2964768" y="3861503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A915695-BEA9-C7EC-439F-A221943DCE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56128" y="385250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D68BAFB-20BF-2E21-B1F6-F9E47956C8CD}"/>
                  </a:ext>
                </a:extLst>
              </p14:cNvPr>
              <p14:cNvContentPartPr/>
              <p14:nvPr/>
            </p14:nvContentPartPr>
            <p14:xfrm>
              <a:off x="10892688" y="2698343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D68BAFB-20BF-2E21-B1F6-F9E47956C8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84048" y="268934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25020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1026">
            <a:extLst>
              <a:ext uri="{FF2B5EF4-FFF2-40B4-BE49-F238E27FC236}">
                <a16:creationId xmlns:a16="http://schemas.microsoft.com/office/drawing/2014/main" id="{4955EDE9-C787-4A3E-9F07-6C31C77CEC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Choice of RAID Level</a:t>
            </a:r>
          </a:p>
        </p:txBody>
      </p:sp>
      <p:sp>
        <p:nvSpPr>
          <p:cNvPr id="64515" name="Rectangle 1027">
            <a:extLst>
              <a:ext uri="{FF2B5EF4-FFF2-40B4-BE49-F238E27FC236}">
                <a16:creationId xmlns:a16="http://schemas.microsoft.com/office/drawing/2014/main" id="{FAE9A1C8-33ED-46CB-831F-3CD6F08059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241571"/>
            <a:ext cx="7531221" cy="3529721"/>
          </a:xfrm>
        </p:spPr>
        <p:txBody>
          <a:bodyPr/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altLang="en-US" dirty="0"/>
              <a:t>Factors in choosing RAID level</a:t>
            </a:r>
          </a:p>
          <a:p>
            <a:pPr lvl="1">
              <a:lnSpc>
                <a:spcPct val="90000"/>
              </a:lnSpc>
              <a:spcAft>
                <a:spcPts val="0"/>
              </a:spcAft>
            </a:pPr>
            <a:r>
              <a:rPr lang="en-US" altLang="en-US" dirty="0">
                <a:solidFill>
                  <a:srgbClr val="002060"/>
                </a:solidFill>
              </a:rPr>
              <a:t>Monetary cost</a:t>
            </a:r>
          </a:p>
          <a:p>
            <a:pPr lvl="1">
              <a:lnSpc>
                <a:spcPct val="90000"/>
              </a:lnSpc>
              <a:spcAft>
                <a:spcPts val="0"/>
              </a:spcAft>
            </a:pPr>
            <a:r>
              <a:rPr lang="en-US" altLang="en-US" dirty="0">
                <a:solidFill>
                  <a:srgbClr val="002060"/>
                </a:solidFill>
              </a:rPr>
              <a:t>Performance</a:t>
            </a:r>
            <a:r>
              <a:rPr lang="en-US" altLang="en-US" dirty="0"/>
              <a:t>: Number of I/O operations per second, and bandwidth during normal operation</a:t>
            </a:r>
          </a:p>
          <a:p>
            <a:pPr lvl="1">
              <a:lnSpc>
                <a:spcPct val="90000"/>
              </a:lnSpc>
              <a:spcAft>
                <a:spcPts val="0"/>
              </a:spcAft>
            </a:pPr>
            <a:r>
              <a:rPr lang="en-US" altLang="en-US" dirty="0">
                <a:solidFill>
                  <a:srgbClr val="002060"/>
                </a:solidFill>
              </a:rPr>
              <a:t>Performance during failure</a:t>
            </a:r>
          </a:p>
          <a:p>
            <a:pPr lvl="1">
              <a:lnSpc>
                <a:spcPct val="90000"/>
              </a:lnSpc>
              <a:spcAft>
                <a:spcPts val="0"/>
              </a:spcAft>
            </a:pPr>
            <a:r>
              <a:rPr lang="en-US" altLang="en-US" dirty="0">
                <a:solidFill>
                  <a:srgbClr val="002060"/>
                </a:solidFill>
              </a:rPr>
              <a:t>Performance during rebuild </a:t>
            </a:r>
            <a:r>
              <a:rPr lang="en-US" altLang="en-US" dirty="0"/>
              <a:t>of failed disk</a:t>
            </a:r>
          </a:p>
          <a:p>
            <a:pPr lvl="2">
              <a:lnSpc>
                <a:spcPct val="90000"/>
              </a:lnSpc>
              <a:spcAft>
                <a:spcPts val="0"/>
              </a:spcAft>
            </a:pPr>
            <a:r>
              <a:rPr lang="en-US" altLang="en-US" dirty="0"/>
              <a:t>Including time taken to rebuild failed disk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altLang="en-US" dirty="0"/>
              <a:t>RAID 0 is used only when data safety is not important </a:t>
            </a:r>
          </a:p>
          <a:p>
            <a:pPr lvl="1">
              <a:lnSpc>
                <a:spcPct val="90000"/>
              </a:lnSpc>
              <a:spcAft>
                <a:spcPts val="0"/>
              </a:spcAft>
            </a:pPr>
            <a:r>
              <a:rPr lang="en-US" altLang="en-US" dirty="0"/>
              <a:t>E.g., data can be recovered quickly from other sources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>
            <a:extLst>
              <a:ext uri="{FF2B5EF4-FFF2-40B4-BE49-F238E27FC236}">
                <a16:creationId xmlns:a16="http://schemas.microsoft.com/office/drawing/2014/main" id="{61238607-A732-44BC-AD8B-DCCCA746B4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Choice of RAID Level (Cont.)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C0A05CCA-93C0-499C-9A8A-876F2EC7A3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135957"/>
            <a:ext cx="7670975" cy="376429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dirty="0"/>
              <a:t>Level 1 provides much better write performance than level 5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Level 5 requires at least 2 block reads and 2 block writes to write a single block, whereas Level 1 only requires 2 block writes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Level 1 had higher storage cost than level 5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Level 5 is preferred for applications where writes are sequential and large (many blocks), and need large amounts of data storage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RAID 1 is preferred for applications with many random/small updates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Level 6 gives better data protection than RAID 5 since it can tolerate two disk (or disk block) failures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Increasing in importance since latent block failures on one disk, coupled with a failure of another disk can result in data loss with RAID 1 and RAID 5.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392E2-EAD1-EF7B-CE13-2F44C39EB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Question 2</a:t>
            </a: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6ED3C3C-F6D4-11D8-E8EE-80FF4ACF15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74" t="39658" r="15128" b="39829"/>
          <a:stretch/>
        </p:blipFill>
        <p:spPr bwMode="auto">
          <a:xfrm>
            <a:off x="368616" y="1743056"/>
            <a:ext cx="8897396" cy="16859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466922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2F7F45D-5ED5-2A36-645F-740909609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975" t="60171" r="15641" b="14530"/>
          <a:stretch/>
        </p:blipFill>
        <p:spPr bwMode="auto">
          <a:xfrm>
            <a:off x="315589" y="4102306"/>
            <a:ext cx="7707313" cy="18163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0475E1B-8CA5-65EB-FECC-B5EDF000F0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74" t="39658" r="15128" b="39829"/>
          <a:stretch/>
        </p:blipFill>
        <p:spPr bwMode="auto">
          <a:xfrm>
            <a:off x="368616" y="1743056"/>
            <a:ext cx="8897396" cy="16859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05251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>
            <a:extLst>
              <a:ext uri="{FF2B5EF4-FFF2-40B4-BE49-F238E27FC236}">
                <a16:creationId xmlns:a16="http://schemas.microsoft.com/office/drawing/2014/main" id="{D093EB77-FA24-4E33-877D-E478ADAF61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Hardware Issues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CB46998D-A13F-44F8-AC2D-CE8261C46F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161123"/>
            <a:ext cx="7566758" cy="4864539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Software RAID</a:t>
            </a:r>
            <a:r>
              <a:rPr lang="en-US" altLang="en-US" dirty="0"/>
              <a:t>:  RAID implementations done entirely in software, with no special hardware support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Hardware RAID</a:t>
            </a:r>
            <a:r>
              <a:rPr lang="en-US" altLang="en-US" dirty="0"/>
              <a:t>:  RAID implementations with special hardware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Use non-volatile RAM to record writes that are being executed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Beware:  power failure during write can result in corrupted disk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E.g., failure after writing one block but before writing the second in a mirrored system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Such corrupted data must be detected when power is restored</a:t>
            </a:r>
          </a:p>
          <a:p>
            <a:pPr lvl="3">
              <a:spcAft>
                <a:spcPts val="0"/>
              </a:spcAft>
            </a:pPr>
            <a:r>
              <a:rPr lang="en-US" altLang="en-US" dirty="0"/>
              <a:t>Recovery from corruption is similar to recovery from failed disk</a:t>
            </a:r>
          </a:p>
          <a:p>
            <a:pPr lvl="3">
              <a:spcAft>
                <a:spcPts val="0"/>
              </a:spcAft>
            </a:pPr>
            <a:r>
              <a:rPr lang="en-US" altLang="en-US" dirty="0"/>
              <a:t>NV-RAM helps to efficiently detected potentially corrupted blocks</a:t>
            </a:r>
          </a:p>
          <a:p>
            <a:pPr lvl="4">
              <a:spcAft>
                <a:spcPts val="0"/>
              </a:spcAft>
            </a:pPr>
            <a:r>
              <a:rPr lang="en-US" altLang="en-US" dirty="0"/>
              <a:t>Otherwise all blocks of disk must be read and compared with mirror/parity block</a:t>
            </a:r>
          </a:p>
          <a:p>
            <a:pPr lvl="4">
              <a:spcAft>
                <a:spcPts val="0"/>
              </a:spcAft>
            </a:pPr>
            <a:r>
              <a:rPr lang="en-US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SW raid additional steps for </a:t>
            </a:r>
            <a:r>
              <a:rPr lang="en-US" alt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Partialy</a:t>
            </a:r>
            <a:r>
              <a:rPr lang="en-US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written blocks –scan for different content</a:t>
            </a:r>
          </a:p>
          <a:p>
            <a:pPr lvl="3"/>
            <a:endParaRPr lang="en-US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1026">
            <a:extLst>
              <a:ext uri="{FF2B5EF4-FFF2-40B4-BE49-F238E27FC236}">
                <a16:creationId xmlns:a16="http://schemas.microsoft.com/office/drawing/2014/main" id="{0BDC9287-877D-4FC6-AC76-C2FE57E1E1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Hardware Issues (Cont.)</a:t>
            </a:r>
          </a:p>
        </p:txBody>
      </p:sp>
      <p:sp>
        <p:nvSpPr>
          <p:cNvPr id="70659" name="Rectangle 1027">
            <a:extLst>
              <a:ext uri="{FF2B5EF4-FFF2-40B4-BE49-F238E27FC236}">
                <a16:creationId xmlns:a16="http://schemas.microsoft.com/office/drawing/2014/main" id="{6078CE2E-9A38-48C3-BBCF-1DC82596BE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073790"/>
            <a:ext cx="7721309" cy="5104271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Latent failures</a:t>
            </a:r>
            <a:r>
              <a:rPr lang="en-US" altLang="en-US" dirty="0">
                <a:solidFill>
                  <a:srgbClr val="000099"/>
                </a:solidFill>
              </a:rPr>
              <a:t>: </a:t>
            </a:r>
            <a:r>
              <a:rPr lang="en-US" altLang="en-US" dirty="0"/>
              <a:t>data successfully written earlier gets damaged</a:t>
            </a:r>
          </a:p>
          <a:p>
            <a:pPr lvl="1"/>
            <a:r>
              <a:rPr lang="en-US" altLang="en-US" dirty="0"/>
              <a:t>can result in </a:t>
            </a:r>
            <a:r>
              <a:rPr lang="en-US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data loss</a:t>
            </a:r>
            <a:r>
              <a:rPr lang="en-US" altLang="en-US" dirty="0"/>
              <a:t> even if only one disk fails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Data scrubbing</a:t>
            </a:r>
            <a:r>
              <a:rPr lang="en-US" altLang="en-US" dirty="0">
                <a:solidFill>
                  <a:srgbClr val="000099"/>
                </a:solidFill>
              </a:rPr>
              <a:t>: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</a:p>
          <a:p>
            <a:pPr lvl="1"/>
            <a:r>
              <a:rPr lang="en-US" altLang="en-US" dirty="0"/>
              <a:t>continually scan for latent failures, and recover from copy/parity- </a:t>
            </a:r>
            <a:r>
              <a:rPr lang="en-US" altLang="en-US" dirty="0" err="1">
                <a:solidFill>
                  <a:srgbClr val="FF0000"/>
                </a:solidFill>
              </a:rPr>
              <a:t>mttf</a:t>
            </a:r>
            <a:r>
              <a:rPr lang="en-US" altLang="en-US" dirty="0">
                <a:solidFill>
                  <a:srgbClr val="FF0000"/>
                </a:solidFill>
              </a:rPr>
              <a:t>-remap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Hot swapping</a:t>
            </a:r>
            <a:r>
              <a:rPr lang="en-US" altLang="en-US" dirty="0"/>
              <a:t>: replacement of disk while system is running, without power down</a:t>
            </a:r>
          </a:p>
          <a:p>
            <a:pPr lvl="1"/>
            <a:r>
              <a:rPr lang="en-US" altLang="en-US" dirty="0">
                <a:solidFill>
                  <a:srgbClr val="00B050"/>
                </a:solidFill>
              </a:rPr>
              <a:t>Supported by some hardware RAID systems, 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</a:rPr>
              <a:t>reduces time to recovery</a:t>
            </a:r>
            <a:r>
              <a:rPr lang="en-US" altLang="en-US" dirty="0"/>
              <a:t>, and improves availability greatly</a:t>
            </a:r>
          </a:p>
          <a:p>
            <a:r>
              <a:rPr lang="en-US" altLang="en-US" dirty="0"/>
              <a:t>Many systems maintain </a:t>
            </a:r>
            <a:r>
              <a:rPr lang="en-US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spare disks </a:t>
            </a:r>
            <a:r>
              <a:rPr lang="en-US" altLang="en-US" dirty="0"/>
              <a:t>which are kept online, and used as replacements for failed disks immediately on detection of failure</a:t>
            </a:r>
          </a:p>
          <a:p>
            <a:pPr lvl="1"/>
            <a:r>
              <a:rPr lang="en-US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Reduces time to recovery greatly</a:t>
            </a:r>
          </a:p>
          <a:p>
            <a:r>
              <a:rPr lang="en-US" altLang="en-US" dirty="0"/>
              <a:t>Many hardware RAID systems ensure that a single point of failure will not stop the functioning of the system by using </a:t>
            </a:r>
          </a:p>
          <a:p>
            <a:pPr lvl="1"/>
            <a:r>
              <a:rPr lang="en-US" altLang="en-US" dirty="0"/>
              <a:t>Redundant power supplies with battery backup</a:t>
            </a:r>
          </a:p>
          <a:p>
            <a:pPr lvl="1"/>
            <a:r>
              <a:rPr lang="en-US" altLang="en-US" dirty="0"/>
              <a:t>Multiple controllers and multiple interconnections to guard against controller/interconnection failures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>
            <a:extLst>
              <a:ext uri="{FF2B5EF4-FFF2-40B4-BE49-F238E27FC236}">
                <a16:creationId xmlns:a16="http://schemas.microsoft.com/office/drawing/2014/main" id="{7574D6EA-CBD2-4C59-B29A-32B0356A46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Optimization of Disk-Block Access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69114C09-FC0D-4CCF-8EC2-644FC4F435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122363"/>
            <a:ext cx="7707435" cy="1940306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Buffering: </a:t>
            </a:r>
            <a:r>
              <a:rPr lang="en-US" altLang="en-US" dirty="0"/>
              <a:t>in-memory buffer to cache disk blocks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Read-ahead: </a:t>
            </a:r>
            <a:r>
              <a:rPr lang="en-US" altLang="en-US" dirty="0"/>
              <a:t>Read extra blocks from a track in anticipation that they will be requested soon</a:t>
            </a:r>
            <a:endParaRPr lang="en-US" altLang="en-US" b="1" dirty="0"/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Disk-arm-scheduling</a:t>
            </a:r>
            <a:r>
              <a:rPr lang="en-US" altLang="en-US" dirty="0"/>
              <a:t> algorithms </a:t>
            </a:r>
            <a:r>
              <a:rPr lang="en-US" altLang="en-US" dirty="0">
                <a:solidFill>
                  <a:srgbClr val="FF0000"/>
                </a:solidFill>
              </a:rPr>
              <a:t>re-order block requests </a:t>
            </a:r>
            <a:r>
              <a:rPr lang="en-US" altLang="en-US" dirty="0"/>
              <a:t>so that disk arm movement is minimized </a:t>
            </a:r>
          </a:p>
          <a:p>
            <a:pPr lvl="1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elevator algorithm</a:t>
            </a:r>
            <a:br>
              <a:rPr lang="en-US" altLang="en-US" b="1" dirty="0">
                <a:solidFill>
                  <a:srgbClr val="002060"/>
                </a:solidFill>
              </a:rPr>
            </a:br>
            <a:br>
              <a:rPr lang="en-US" altLang="en-US" b="1" dirty="0">
                <a:solidFill>
                  <a:srgbClr val="002060"/>
                </a:solidFill>
              </a:rPr>
            </a:br>
            <a:br>
              <a:rPr lang="en-US" altLang="en-US" b="1" dirty="0">
                <a:solidFill>
                  <a:srgbClr val="002060"/>
                </a:solidFill>
              </a:rPr>
            </a:br>
            <a:br>
              <a:rPr lang="en-US" altLang="en-US" b="1" dirty="0">
                <a:solidFill>
                  <a:srgbClr val="002060"/>
                </a:solidFill>
              </a:rPr>
            </a:br>
            <a:br>
              <a:rPr lang="en-US" altLang="en-US" b="1" dirty="0">
                <a:solidFill>
                  <a:srgbClr val="002060"/>
                </a:solidFill>
              </a:rPr>
            </a:br>
            <a:br>
              <a:rPr lang="en-US" altLang="en-US" b="1" dirty="0">
                <a:solidFill>
                  <a:srgbClr val="002060"/>
                </a:solidFill>
              </a:rPr>
            </a:br>
            <a:endParaRPr lang="en-US" altLang="en-US" b="1" dirty="0">
              <a:solidFill>
                <a:srgbClr val="002060"/>
              </a:solidFill>
            </a:endParaRPr>
          </a:p>
          <a:p>
            <a:endParaRPr lang="en-US" altLang="en-US" b="1" dirty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375" y="3227248"/>
            <a:ext cx="5375250" cy="11361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61FDF33-FBEB-4581-A988-BB7411AB0D10}"/>
                  </a:ext>
                </a:extLst>
              </p14:cNvPr>
              <p14:cNvContentPartPr/>
              <p14:nvPr/>
            </p14:nvContentPartPr>
            <p14:xfrm>
              <a:off x="2644046" y="5800011"/>
              <a:ext cx="470520" cy="244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61FDF33-FBEB-4581-A988-BB7411AB0D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35046" y="5791011"/>
                <a:ext cx="488160" cy="26244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BD738C8-A18D-49FD-9B46-BD4ECDA4C943}"/>
              </a:ext>
            </a:extLst>
          </p:cNvPr>
          <p:cNvSpPr txBox="1"/>
          <p:nvPr/>
        </p:nvSpPr>
        <p:spPr>
          <a:xfrm>
            <a:off x="878305" y="5003030"/>
            <a:ext cx="79672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</a:rPr>
              <a:t>techniques to improve speed of access to block- specially minimize the no. Of random access.</a:t>
            </a:r>
          </a:p>
        </p:txBody>
      </p:sp>
    </p:spTree>
    <p:extLst>
      <p:ext uri="{BB962C8B-B14F-4D97-AF65-F5344CB8AC3E}">
        <p14:creationId xmlns:p14="http://schemas.microsoft.com/office/powerpoint/2010/main" val="1726312691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AB0D8CCB-B380-FC05-F9F4-841A92227E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5897" t="15040" r="18077" b="42119"/>
          <a:stretch/>
        </p:blipFill>
        <p:spPr bwMode="auto">
          <a:xfrm>
            <a:off x="-328474" y="1253801"/>
            <a:ext cx="9898602" cy="45826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31309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>
            <a:extLst>
              <a:ext uri="{FF2B5EF4-FFF2-40B4-BE49-F238E27FC236}">
                <a16:creationId xmlns:a16="http://schemas.microsoft.com/office/drawing/2014/main" id="{EC5E2ABC-4F72-4028-A94E-16E19E331F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2800">
                <a:effectLst>
                  <a:outerShdw blurRad="38100" dist="38100" dir="2700000" algn="tl">
                    <a:srgbClr val="C0C0C0"/>
                  </a:outerShdw>
                </a:effectLst>
              </a:rPr>
              <a:t>Optimization of Disk Block Access (Cont.)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58D3443F-CB61-4F36-8994-124C92EF10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0" y="1088957"/>
            <a:ext cx="7696142" cy="3682335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File organization</a:t>
            </a:r>
          </a:p>
          <a:p>
            <a:pPr lvl="1">
              <a:spcAft>
                <a:spcPts val="0"/>
              </a:spcAft>
            </a:pPr>
            <a:r>
              <a:rPr lang="en-US" altLang="en-US" b="1" dirty="0"/>
              <a:t> </a:t>
            </a:r>
            <a:r>
              <a:rPr lang="en-US" altLang="en-US" dirty="0"/>
              <a:t>Allocate blocks of a file in as contiguous a manner as possible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Allocation in units of </a:t>
            </a:r>
            <a:r>
              <a:rPr lang="en-US" altLang="en-US" b="1" dirty="0">
                <a:solidFill>
                  <a:schemeClr val="bg1">
                    <a:lumMod val="10000"/>
                  </a:schemeClr>
                </a:solidFill>
              </a:rPr>
              <a:t>extents (</a:t>
            </a:r>
            <a:r>
              <a:rPr lang="en-US" altLang="en-US" dirty="0">
                <a:latin typeface="Times New Roman" panose="02020603050405020304" pitchFamily="18" charset="0"/>
              </a:rPr>
              <a:t>Consecutive blocks)</a:t>
            </a:r>
            <a:endParaRPr lang="en-US" altLang="en-US" b="1" dirty="0">
              <a:solidFill>
                <a:schemeClr val="bg1">
                  <a:lumMod val="10000"/>
                </a:schemeClr>
              </a:solidFill>
            </a:endParaRPr>
          </a:p>
          <a:p>
            <a:pPr lvl="1">
              <a:spcAft>
                <a:spcPts val="0"/>
              </a:spcAft>
            </a:pPr>
            <a:r>
              <a:rPr lang="en-US" altLang="en-US" dirty="0"/>
              <a:t>Files may get </a:t>
            </a:r>
            <a:r>
              <a:rPr lang="en-US" altLang="en-US" b="1" dirty="0">
                <a:solidFill>
                  <a:srgbClr val="002060"/>
                </a:solidFill>
              </a:rPr>
              <a:t>fragmented</a:t>
            </a:r>
            <a:endParaRPr lang="en-US" altLang="en-US" dirty="0"/>
          </a:p>
          <a:p>
            <a:pPr lvl="2">
              <a:spcAft>
                <a:spcPts val="0"/>
              </a:spcAft>
            </a:pPr>
            <a:r>
              <a:rPr lang="en-US" altLang="en-US" dirty="0"/>
              <a:t>E.g., if free blocks on disk are scattered, and newly created file has its blocks scattered over the disk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Sequential access to a fragmented file results in increased disk arm movement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Some systems have utilities to </a:t>
            </a:r>
            <a:r>
              <a:rPr lang="en-US" altLang="en-US" b="1" dirty="0">
                <a:solidFill>
                  <a:srgbClr val="002060"/>
                </a:solidFill>
              </a:rPr>
              <a:t>defragment</a:t>
            </a:r>
            <a:r>
              <a:rPr lang="en-US" altLang="en-US" dirty="0"/>
              <a:t> the file system, in order to speed up file access</a:t>
            </a:r>
            <a:endParaRPr lang="en-US" altLang="en-US" b="1" dirty="0">
              <a:solidFill>
                <a:schemeClr val="bg1">
                  <a:lumMod val="10000"/>
                </a:schemeClr>
              </a:solidFill>
            </a:endParaRP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Non-volatile write buffers </a:t>
            </a:r>
          </a:p>
          <a:p>
            <a:pPr lvl="2">
              <a:spcAft>
                <a:spcPts val="600"/>
              </a:spcAft>
            </a:pP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956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End of Chapter 12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1026">
            <a:extLst>
              <a:ext uri="{FF2B5EF4-FFF2-40B4-BE49-F238E27FC236}">
                <a16:creationId xmlns:a16="http://schemas.microsoft.com/office/drawing/2014/main" id="{6B55BA79-E73A-494D-B86E-187B751DAF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Magnetic Tapes</a:t>
            </a:r>
          </a:p>
        </p:txBody>
      </p:sp>
      <p:sp>
        <p:nvSpPr>
          <p:cNvPr id="74755" name="Rectangle 1027">
            <a:extLst>
              <a:ext uri="{FF2B5EF4-FFF2-40B4-BE49-F238E27FC236}">
                <a16:creationId xmlns:a16="http://schemas.microsoft.com/office/drawing/2014/main" id="{D85E4612-ED46-415D-A8AA-E0B92A9B9E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026684"/>
            <a:ext cx="7754327" cy="4952085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dirty="0"/>
              <a:t>Hold large volumes of data and provide high transfer rates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Few GB for DAT (Digital Audio Tape) format, 10-40 GB with DLT (Digital Linear Tape) format, 100 GB+ with Ultrium format, and 330 GB with </a:t>
            </a:r>
            <a:r>
              <a:rPr lang="en-US" altLang="en-US" dirty="0" err="1"/>
              <a:t>Ampex</a:t>
            </a:r>
            <a:r>
              <a:rPr lang="en-US" altLang="en-US" dirty="0"/>
              <a:t> helical scan format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Transfer rates from few to 10s of MB/s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Tapes are cheap, but cost of drives is very high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Very slow access time in comparison to magnetic and optical disks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limited to sequential access.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Some formats (</a:t>
            </a:r>
            <a:r>
              <a:rPr lang="en-US" altLang="en-US" dirty="0" err="1"/>
              <a:t>Accelis</a:t>
            </a:r>
            <a:r>
              <a:rPr lang="en-US" altLang="en-US" dirty="0"/>
              <a:t>) provide faster seek (10s of seconds) at cost of lower capacity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Used mainly for backup, for storage of infrequently used information, and as an off-line medium for transferring information from one system to another.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Tape jukeboxes used for very large capacity storage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Multiple </a:t>
            </a:r>
            <a:r>
              <a:rPr lang="en-US" altLang="en-US" dirty="0" err="1"/>
              <a:t>petabyes</a:t>
            </a:r>
            <a:r>
              <a:rPr lang="en-US" altLang="en-US" dirty="0"/>
              <a:t> (10</a:t>
            </a:r>
            <a:r>
              <a:rPr lang="en-US" altLang="en-US" baseline="30000" dirty="0"/>
              <a:t>15 </a:t>
            </a:r>
            <a:r>
              <a:rPr lang="en-US" altLang="en-US" dirty="0"/>
              <a:t>bytes)</a:t>
            </a:r>
          </a:p>
        </p:txBody>
      </p:sp>
    </p:spTree>
    <p:extLst>
      <p:ext uri="{BB962C8B-B14F-4D97-AF65-F5344CB8AC3E}">
        <p14:creationId xmlns:p14="http://schemas.microsoft.com/office/powerpoint/2010/main" val="38429025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69183-98ED-4D75-9A0F-FDBBE9559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CBEC2-8F08-4DF6-A7C1-FB05457E4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F906D911-3D41-4B0E-A2C7-6E814DD1B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4625"/>
            <a:ext cx="9144000" cy="396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73487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EE38D-A4B0-1561-AC1A-C92F84308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24F01-77A2-8D00-2FAD-431FAD463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35533"/>
            <a:ext cx="7707313" cy="4903787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626589-B7A4-B412-0E1A-1FA8813D09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86" t="19682" r="35154" b="24193"/>
          <a:stretch/>
        </p:blipFill>
        <p:spPr>
          <a:xfrm>
            <a:off x="501445" y="632050"/>
            <a:ext cx="8595277" cy="489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208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BB1C12E6-4A5D-722C-DECA-5FC24B0799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6026" t="15951" r="18975" b="41209"/>
          <a:stretch/>
        </p:blipFill>
        <p:spPr bwMode="auto">
          <a:xfrm>
            <a:off x="768350" y="1688337"/>
            <a:ext cx="9280189" cy="44727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62619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>
            <a:extLst>
              <a:ext uri="{FF2B5EF4-FFF2-40B4-BE49-F238E27FC236}">
                <a16:creationId xmlns:a16="http://schemas.microsoft.com/office/drawing/2014/main" id="{ECFA860A-EB9E-4870-A0C4-E148811049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Storage Hierarchy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9ED51D-3D95-4D13-A964-B4D4833DA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11887" y="1321753"/>
            <a:ext cx="5190126" cy="44212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C68798A-75A1-4F67-904E-BBFD4011DC4F}"/>
                  </a:ext>
                </a:extLst>
              </p14:cNvPr>
              <p14:cNvContentPartPr/>
              <p14:nvPr/>
            </p14:nvContentPartPr>
            <p14:xfrm>
              <a:off x="5881371" y="1549509"/>
              <a:ext cx="24120" cy="20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C68798A-75A1-4F67-904E-BBFD4011DC4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72731" y="1540869"/>
                <a:ext cx="417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B765F5B-2E28-4FCA-922D-1319CC67B309}"/>
                  </a:ext>
                </a:extLst>
              </p14:cNvPr>
              <p14:cNvContentPartPr/>
              <p14:nvPr/>
            </p14:nvContentPartPr>
            <p14:xfrm>
              <a:off x="5994051" y="5823429"/>
              <a:ext cx="14400" cy="5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B765F5B-2E28-4FCA-922D-1319CC67B30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85051" y="5814789"/>
                <a:ext cx="3204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8DD3549-6739-434C-BF08-B81498EE5362}"/>
                  </a:ext>
                </a:extLst>
              </p14:cNvPr>
              <p14:cNvContentPartPr/>
              <p14:nvPr/>
            </p14:nvContentPartPr>
            <p14:xfrm>
              <a:off x="3417357" y="1353447"/>
              <a:ext cx="92160" cy="133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8DD3549-6739-434C-BF08-B81498EE5362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408717" y="1344807"/>
                <a:ext cx="10980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4AEF7FCD-656F-D185-C758-13CF49188328}"/>
              </a:ext>
            </a:extLst>
          </p:cNvPr>
          <p:cNvSpPr txBox="1"/>
          <p:nvPr/>
        </p:nvSpPr>
        <p:spPr>
          <a:xfrm>
            <a:off x="1719773" y="1152476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</a:rPr>
              <a:t>expensive but fast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A2E006-4A0A-EF13-71BC-EF2031BF7035}"/>
              </a:ext>
            </a:extLst>
          </p:cNvPr>
          <p:cNvSpPr txBox="1"/>
          <p:nvPr/>
        </p:nvSpPr>
        <p:spPr>
          <a:xfrm>
            <a:off x="7177197" y="5742972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</a:rPr>
              <a:t>cost per bit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64EC025-2F0B-97FF-82BB-B7E15181D27B}"/>
                  </a:ext>
                </a:extLst>
              </p14:cNvPr>
              <p14:cNvContentPartPr/>
              <p14:nvPr/>
            </p14:nvContentPartPr>
            <p14:xfrm>
              <a:off x="8648630" y="1539863"/>
              <a:ext cx="99720" cy="36856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64EC025-2F0B-97FF-82BB-B7E15181D27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639630" y="1531223"/>
                <a:ext cx="117360" cy="37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9AF16E10-F102-A32C-1173-A561BE7F68FD}"/>
                  </a:ext>
                </a:extLst>
              </p14:cNvPr>
              <p14:cNvContentPartPr/>
              <p14:nvPr/>
            </p14:nvContentPartPr>
            <p14:xfrm>
              <a:off x="8392670" y="4665743"/>
              <a:ext cx="605520" cy="8715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9AF16E10-F102-A32C-1173-A561BE7F68FD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383670" y="4657103"/>
                <a:ext cx="623160" cy="889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>
            <a:extLst>
              <a:ext uri="{FF2B5EF4-FFF2-40B4-BE49-F238E27FC236}">
                <a16:creationId xmlns:a16="http://schemas.microsoft.com/office/drawing/2014/main" id="{E51765DA-32CD-4FAC-88C5-0C159F089B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Storage Hierarchy (Cont.)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43B951A4-0246-42A0-8F9C-5A317F4DED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0" y="1191237"/>
            <a:ext cx="7777771" cy="4810977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primary storage</a:t>
            </a:r>
            <a:r>
              <a:rPr lang="en-US" altLang="en-US" b="1" dirty="0"/>
              <a:t>: </a:t>
            </a:r>
            <a:r>
              <a:rPr lang="en-US" altLang="en-US" dirty="0"/>
              <a:t>Fastest media but volatile (cache, main memory).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secondary storage</a:t>
            </a:r>
            <a:r>
              <a:rPr lang="en-US" altLang="en-US" b="1" dirty="0"/>
              <a:t>:</a:t>
            </a:r>
            <a:r>
              <a:rPr lang="en-US" altLang="en-US" dirty="0"/>
              <a:t> next level in hierarchy, non-volatile, moderately fast access time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Also called </a:t>
            </a:r>
            <a:r>
              <a:rPr lang="en-US" altLang="en-US" b="1" dirty="0">
                <a:solidFill>
                  <a:srgbClr val="002060"/>
                </a:solidFill>
              </a:rPr>
              <a:t>on-line storage </a:t>
            </a:r>
            <a:endParaRPr lang="en-US" altLang="en-US" dirty="0">
              <a:solidFill>
                <a:srgbClr val="002060"/>
              </a:solidFill>
            </a:endParaRPr>
          </a:p>
          <a:p>
            <a:pPr lvl="1">
              <a:spcAft>
                <a:spcPts val="0"/>
              </a:spcAft>
            </a:pPr>
            <a:r>
              <a:rPr lang="en-US" altLang="en-US" dirty="0"/>
              <a:t>E.g., flash memory, magnetic disks – </a:t>
            </a:r>
            <a:r>
              <a:rPr lang="en-US" altLang="en-US" dirty="0">
                <a:solidFill>
                  <a:srgbClr val="00B050"/>
                </a:solidFill>
              </a:rPr>
              <a:t>direct access – can read from any location on disk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tertiary storage</a:t>
            </a:r>
            <a:r>
              <a:rPr lang="en-US" altLang="en-US" b="1" dirty="0"/>
              <a:t>:</a:t>
            </a:r>
            <a:r>
              <a:rPr lang="en-US" altLang="en-US" dirty="0"/>
              <a:t> lowest level in hierarchy, non-volatile, slow access time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also called </a:t>
            </a:r>
            <a:r>
              <a:rPr lang="en-US" altLang="en-US" b="1" dirty="0">
                <a:solidFill>
                  <a:srgbClr val="002060"/>
                </a:solidFill>
              </a:rPr>
              <a:t>off-line storage 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 used for</a:t>
            </a:r>
            <a:r>
              <a:rPr lang="en-US" altLang="en-US" b="1" dirty="0">
                <a:solidFill>
                  <a:srgbClr val="002060"/>
                </a:solidFill>
              </a:rPr>
              <a:t> </a:t>
            </a:r>
            <a:r>
              <a:rPr lang="en-US" altLang="en-US" b="1" dirty="0">
                <a:solidFill>
                  <a:srgbClr val="FF0000"/>
                </a:solidFill>
              </a:rPr>
              <a:t>archival storage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e.g., magnetic tape, optical storage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Magnetic tape</a:t>
            </a:r>
            <a:endParaRPr lang="en-US" altLang="en-US" b="1" dirty="0"/>
          </a:p>
          <a:p>
            <a:pPr lvl="2">
              <a:spcAft>
                <a:spcPts val="0"/>
              </a:spcAft>
            </a:pPr>
            <a:r>
              <a:rPr lang="en-US" altLang="en-US" b="1" dirty="0"/>
              <a:t> </a:t>
            </a:r>
            <a:r>
              <a:rPr lang="en-US" altLang="en-US" dirty="0">
                <a:solidFill>
                  <a:srgbClr val="00B050"/>
                </a:solidFill>
              </a:rPr>
              <a:t>Sequential access</a:t>
            </a:r>
            <a:r>
              <a:rPr lang="en-US" altLang="en-US" dirty="0"/>
              <a:t>, 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1 to 12 TB capacity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A few drives with many tapes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Juke boxes with petabytes (1000’s of TB) of storage 1 * 10 </a:t>
            </a:r>
            <a:r>
              <a:rPr lang="en-US" altLang="en-US" sz="1800" dirty="0"/>
              <a:t>15 bytes</a:t>
            </a:r>
            <a:endParaRPr lang="en-US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>
            <a:extLst>
              <a:ext uri="{FF2B5EF4-FFF2-40B4-BE49-F238E27FC236}">
                <a16:creationId xmlns:a16="http://schemas.microsoft.com/office/drawing/2014/main" id="{57613B2E-59B5-49A5-951F-9240C5A665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Storage Interfaces</a:t>
            </a:r>
          </a:p>
        </p:txBody>
      </p:sp>
      <p:sp>
        <p:nvSpPr>
          <p:cNvPr id="31747" name="Rectangle 7">
            <a:extLst>
              <a:ext uri="{FF2B5EF4-FFF2-40B4-BE49-F238E27FC236}">
                <a16:creationId xmlns:a16="http://schemas.microsoft.com/office/drawing/2014/main" id="{2876C4B9-BD67-49C7-9BC7-C57B573F56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0" y="1057014"/>
            <a:ext cx="7625374" cy="4886586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dirty="0"/>
              <a:t>Disk interface standards families</a:t>
            </a:r>
          </a:p>
          <a:p>
            <a:pPr lvl="1">
              <a:spcAft>
                <a:spcPts val="0"/>
              </a:spcAft>
            </a:pPr>
            <a:r>
              <a:rPr lang="en-US" altLang="en-US" dirty="0">
                <a:solidFill>
                  <a:srgbClr val="002060"/>
                </a:solidFill>
              </a:rPr>
              <a:t>SATA</a:t>
            </a:r>
            <a:r>
              <a:rPr lang="en-US" altLang="en-US" dirty="0"/>
              <a:t> (Serial ATA) 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SATA 3 supports data transfer speeds of up to 6 gigabits/sec</a:t>
            </a:r>
          </a:p>
          <a:p>
            <a:pPr lvl="1">
              <a:spcAft>
                <a:spcPts val="0"/>
              </a:spcAft>
            </a:pPr>
            <a:r>
              <a:rPr lang="en-US" altLang="en-US" dirty="0">
                <a:solidFill>
                  <a:srgbClr val="002060"/>
                </a:solidFill>
              </a:rPr>
              <a:t>SAS </a:t>
            </a:r>
            <a:r>
              <a:rPr lang="en-US" altLang="en-US" dirty="0"/>
              <a:t>(Serial Attached SCSI)-</a:t>
            </a:r>
            <a:r>
              <a:rPr lang="en-US" altLang="en-US" dirty="0">
                <a:latin typeface="Times New Roman" panose="02020603050405020304" pitchFamily="18" charset="0"/>
              </a:rPr>
              <a:t>small computer system interface </a:t>
            </a:r>
            <a:endParaRPr lang="en-US" altLang="en-US" dirty="0"/>
          </a:p>
          <a:p>
            <a:pPr lvl="2">
              <a:spcAft>
                <a:spcPts val="0"/>
              </a:spcAft>
            </a:pPr>
            <a:r>
              <a:rPr lang="en-US" altLang="en-US" dirty="0"/>
              <a:t>SAS Version 3 supports 12 gigabits/sec</a:t>
            </a:r>
          </a:p>
          <a:p>
            <a:pPr lvl="1">
              <a:spcAft>
                <a:spcPts val="0"/>
              </a:spcAft>
            </a:pPr>
            <a:r>
              <a:rPr lang="en-US" altLang="en-US" dirty="0" err="1"/>
              <a:t>NVMe</a:t>
            </a:r>
            <a:r>
              <a:rPr lang="en-US" altLang="en-US" dirty="0"/>
              <a:t> (Non-Volatile Memory Express) interface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Works with PCIe connectors to support lower latency and higher transfer rates (</a:t>
            </a:r>
            <a:r>
              <a:rPr lang="en-US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Peripheral Component Interconnect Express)</a:t>
            </a:r>
            <a:endParaRPr lang="en-US" altLang="en-US" dirty="0"/>
          </a:p>
          <a:p>
            <a:pPr lvl="2">
              <a:spcAft>
                <a:spcPts val="0"/>
              </a:spcAft>
            </a:pPr>
            <a:r>
              <a:rPr lang="en-US" altLang="en-US" dirty="0"/>
              <a:t>Supports data transfer rates of up to 24 gigabits/sec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Disks usually connected directly to computer system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In </a:t>
            </a:r>
            <a:r>
              <a:rPr lang="en-US" altLang="en-US" b="1" dirty="0">
                <a:solidFill>
                  <a:srgbClr val="002060"/>
                </a:solidFill>
              </a:rPr>
              <a:t>Storage Area Networks (SAN)</a:t>
            </a:r>
            <a:r>
              <a:rPr lang="en-US" altLang="en-US" dirty="0"/>
              <a:t>, a large number of disks are connected by a </a:t>
            </a:r>
            <a:r>
              <a:rPr lang="en-US" altLang="en-US" b="1" dirty="0">
                <a:solidFill>
                  <a:srgbClr val="FF0000"/>
                </a:solidFill>
              </a:rPr>
              <a:t>high-speed network </a:t>
            </a:r>
            <a:r>
              <a:rPr lang="en-US" altLang="en-US" dirty="0"/>
              <a:t>to a number of servers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In </a:t>
            </a:r>
            <a:r>
              <a:rPr lang="en-US" altLang="en-US" b="1" dirty="0">
                <a:solidFill>
                  <a:srgbClr val="002060"/>
                </a:solidFill>
              </a:rPr>
              <a:t>Network Attached Storage (NAS) </a:t>
            </a:r>
            <a:r>
              <a:rPr lang="en-US" altLang="en-US" dirty="0"/>
              <a:t>networked storage 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provides a file system interface </a:t>
            </a:r>
            <a:r>
              <a:rPr lang="en-US" altLang="en-US" dirty="0"/>
              <a:t>using networked file system protocol, instead of providing a disk system interface</a:t>
            </a:r>
          </a:p>
          <a:p>
            <a:pPr>
              <a:lnSpc>
                <a:spcPct val="80000"/>
              </a:lnSpc>
            </a:pPr>
            <a:endParaRPr lang="en-US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C0C12BE-C8E6-4757-8C99-2F0049B60508}"/>
                  </a:ext>
                </a:extLst>
              </p14:cNvPr>
              <p14:cNvContentPartPr/>
              <p14:nvPr/>
            </p14:nvContentPartPr>
            <p14:xfrm>
              <a:off x="5528571" y="2738589"/>
              <a:ext cx="106200" cy="24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C0C12BE-C8E6-4757-8C99-2F0049B6050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19571" y="2729589"/>
                <a:ext cx="12384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1F1614F-0687-44FC-9D03-E395B3AB433F}"/>
                  </a:ext>
                </a:extLst>
              </p14:cNvPr>
              <p14:cNvContentPartPr/>
              <p14:nvPr/>
            </p14:nvContentPartPr>
            <p14:xfrm>
              <a:off x="7171251" y="1821669"/>
              <a:ext cx="93960" cy="24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1F1614F-0687-44FC-9D03-E395B3AB433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62611" y="1812669"/>
                <a:ext cx="111600" cy="4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9190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4C839-5DF6-4C5F-8712-0433C0061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04147-0C81-4EF6-BE04-4761681E7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1025F27-22CE-4627-9972-F6BF5599E7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75" t="24615" r="37051" b="29573"/>
          <a:stretch/>
        </p:blipFill>
        <p:spPr bwMode="auto">
          <a:xfrm>
            <a:off x="1558218" y="2116184"/>
            <a:ext cx="6353338" cy="30333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74248280"/>
      </p:ext>
    </p:extLst>
  </p:cSld>
  <p:clrMapOvr>
    <a:masterClrMapping/>
  </p:clrMapOvr>
</p:sld>
</file>

<file path=ppt/theme/theme1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DB6</Template>
  <TotalTime>165492</TotalTime>
  <Words>3419</Words>
  <Application>Microsoft Office PowerPoint</Application>
  <PresentationFormat>On-screen Show (4:3)</PresentationFormat>
  <Paragraphs>338</Paragraphs>
  <Slides>44</Slides>
  <Notes>32</Notes>
  <HiddenSlides>1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  <vt:variant>
        <vt:lpstr>Custom Shows</vt:lpstr>
      </vt:variant>
      <vt:variant>
        <vt:i4>1</vt:i4>
      </vt:variant>
    </vt:vector>
  </HeadingPairs>
  <TitlesOfParts>
    <vt:vector size="55" baseType="lpstr">
      <vt:lpstr>Arial</vt:lpstr>
      <vt:lpstr>Calibri</vt:lpstr>
      <vt:lpstr>Helvetica</vt:lpstr>
      <vt:lpstr>Monotype Sorts</vt:lpstr>
      <vt:lpstr>Roboto</vt:lpstr>
      <vt:lpstr>Roboto</vt:lpstr>
      <vt:lpstr>Times New Roman</vt:lpstr>
      <vt:lpstr>Webdings</vt:lpstr>
      <vt:lpstr>Wingdings</vt:lpstr>
      <vt:lpstr>2_db-5-grey</vt:lpstr>
      <vt:lpstr>Chapter 12: Physical Storage Systems</vt:lpstr>
      <vt:lpstr>Classification of Physical Storage Media</vt:lpstr>
      <vt:lpstr>PowerPoint Presentation</vt:lpstr>
      <vt:lpstr>PowerPoint Presentation</vt:lpstr>
      <vt:lpstr>PowerPoint Presentation</vt:lpstr>
      <vt:lpstr>Storage Hierarchy</vt:lpstr>
      <vt:lpstr>Storage Hierarchy (Cont.)</vt:lpstr>
      <vt:lpstr>Storage Interfaces</vt:lpstr>
      <vt:lpstr>-</vt:lpstr>
      <vt:lpstr>PowerPoint Presentation</vt:lpstr>
      <vt:lpstr>Magnetic Hard Disk Mechanism</vt:lpstr>
      <vt:lpstr>Magnetic Disks</vt:lpstr>
      <vt:lpstr>Magnetic Disks (Cont.)</vt:lpstr>
      <vt:lpstr>Performance Measures of Disks</vt:lpstr>
      <vt:lpstr>Performance Measures (Cont.)</vt:lpstr>
      <vt:lpstr>Performance Measures (Cont.)</vt:lpstr>
      <vt:lpstr>Question -1</vt:lpstr>
      <vt:lpstr>Question -1</vt:lpstr>
      <vt:lpstr>Flash Storage</vt:lpstr>
      <vt:lpstr>Flash Storage (Cont.)</vt:lpstr>
      <vt:lpstr>-</vt:lpstr>
      <vt:lpstr>SSD Performance Metrics</vt:lpstr>
      <vt:lpstr>PowerPoint Presentation</vt:lpstr>
      <vt:lpstr>RAID</vt:lpstr>
      <vt:lpstr>Improvement of Reliability via Redundancy</vt:lpstr>
      <vt:lpstr>Improvement in Performance via Parallelism</vt:lpstr>
      <vt:lpstr>RAID Levels</vt:lpstr>
      <vt:lpstr>RAID Levels (Cont.)</vt:lpstr>
      <vt:lpstr>RAID Levels (Cont.)</vt:lpstr>
      <vt:lpstr>RAID Levels (Cont.)</vt:lpstr>
      <vt:lpstr>RAID Levels (Cont.)</vt:lpstr>
      <vt:lpstr>PowerPoint Presentation</vt:lpstr>
      <vt:lpstr>Choice of RAID Level</vt:lpstr>
      <vt:lpstr>Choice of RAID Level (Cont.)</vt:lpstr>
      <vt:lpstr>PowerPoint Presentation</vt:lpstr>
      <vt:lpstr>PowerPoint Presentation</vt:lpstr>
      <vt:lpstr>Hardware Issues</vt:lpstr>
      <vt:lpstr>Hardware Issues (Cont.)</vt:lpstr>
      <vt:lpstr>Optimization of Disk-Block Access</vt:lpstr>
      <vt:lpstr>Optimization of Disk Block Access (Cont.)</vt:lpstr>
      <vt:lpstr>End of Chapter 12</vt:lpstr>
      <vt:lpstr>Magnetic Tapes</vt:lpstr>
      <vt:lpstr>PowerPoint Presentation</vt:lpstr>
      <vt:lpstr>PowerPoint Presentation</vt:lpstr>
      <vt:lpstr>Custom Show 1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7:  Relational Database Design</dc:title>
  <dc:creator>Marilyn Turnamian</dc:creator>
  <cp:lastModifiedBy>Jayantha Kumara, Ph.D.</cp:lastModifiedBy>
  <cp:revision>788</cp:revision>
  <cp:lastPrinted>1999-06-28T19:27:31Z</cp:lastPrinted>
  <dcterms:created xsi:type="dcterms:W3CDTF">2009-12-21T15:40:22Z</dcterms:created>
  <dcterms:modified xsi:type="dcterms:W3CDTF">2024-03-19T15:52:55Z</dcterms:modified>
</cp:coreProperties>
</file>